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256" r:id="rId2"/>
    <p:sldId id="265" r:id="rId3"/>
    <p:sldId id="280" r:id="rId4"/>
    <p:sldId id="281" r:id="rId5"/>
    <p:sldId id="282" r:id="rId6"/>
    <p:sldId id="283" r:id="rId7"/>
    <p:sldId id="284" r:id="rId8"/>
    <p:sldId id="285" r:id="rId9"/>
    <p:sldId id="266" r:id="rId10"/>
    <p:sldId id="286" r:id="rId11"/>
    <p:sldId id="288" r:id="rId12"/>
    <p:sldId id="289" r:id="rId13"/>
    <p:sldId id="291" r:id="rId14"/>
    <p:sldId id="287" r:id="rId15"/>
    <p:sldId id="308" r:id="rId16"/>
    <p:sldId id="292" r:id="rId17"/>
    <p:sldId id="290" r:id="rId18"/>
    <p:sldId id="294" r:id="rId19"/>
    <p:sldId id="298" r:id="rId20"/>
    <p:sldId id="297" r:id="rId21"/>
    <p:sldId id="296" r:id="rId22"/>
    <p:sldId id="300" r:id="rId23"/>
    <p:sldId id="299" r:id="rId24"/>
    <p:sldId id="301" r:id="rId25"/>
    <p:sldId id="267" r:id="rId26"/>
    <p:sldId id="302" r:id="rId27"/>
    <p:sldId id="268" r:id="rId28"/>
    <p:sldId id="303" r:id="rId29"/>
    <p:sldId id="304" r:id="rId30"/>
    <p:sldId id="305" r:id="rId31"/>
    <p:sldId id="269" r:id="rId32"/>
    <p:sldId id="270" r:id="rId33"/>
    <p:sldId id="271" r:id="rId34"/>
    <p:sldId id="272" r:id="rId35"/>
    <p:sldId id="273" r:id="rId36"/>
    <p:sldId id="274" r:id="rId37"/>
    <p:sldId id="275" r:id="rId38"/>
    <p:sldId id="276" r:id="rId39"/>
    <p:sldId id="277" r:id="rId40"/>
    <p:sldId id="306" r:id="rId41"/>
    <p:sldId id="278" r:id="rId42"/>
    <p:sldId id="279" r:id="rId43"/>
    <p:sldId id="309"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AA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32" autoAdjust="0"/>
    <p:restoredTop sz="89549" autoAdjust="0"/>
  </p:normalViewPr>
  <p:slideViewPr>
    <p:cSldViewPr>
      <p:cViewPr varScale="1">
        <p:scale>
          <a:sx n="111" d="100"/>
          <a:sy n="111" d="100"/>
        </p:scale>
        <p:origin x="1452"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B6DF08-C509-4640-BCF4-C5F3C28DD7F5}" type="datetimeFigureOut">
              <a:rPr lang="zh-CN" altLang="en-US" smtClean="0"/>
              <a:t>2020-11-6</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8A8EA5-F87F-47FC-A93F-7C3D0F2EDB75}" type="slidenum">
              <a:rPr lang="zh-CN" altLang="en-US" smtClean="0"/>
              <a:t>‹#›</a:t>
            </a:fld>
            <a:endParaRPr lang="zh-CN" altLang="en-US"/>
          </a:p>
        </p:txBody>
      </p:sp>
    </p:spTree>
    <p:extLst>
      <p:ext uri="{BB962C8B-B14F-4D97-AF65-F5344CB8AC3E}">
        <p14:creationId xmlns:p14="http://schemas.microsoft.com/office/powerpoint/2010/main" val="3056503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E8A8EA5-F87F-47FC-A93F-7C3D0F2EDB75}" type="slidenum">
              <a:rPr lang="zh-CN" altLang="en-US" smtClean="0"/>
              <a:t>19</a:t>
            </a:fld>
            <a:endParaRPr lang="zh-CN" altLang="en-US"/>
          </a:p>
        </p:txBody>
      </p:sp>
    </p:spTree>
    <p:extLst>
      <p:ext uri="{BB962C8B-B14F-4D97-AF65-F5344CB8AC3E}">
        <p14:creationId xmlns:p14="http://schemas.microsoft.com/office/powerpoint/2010/main" val="6456218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E8A8EA5-F87F-47FC-A93F-7C3D0F2EDB75}" type="slidenum">
              <a:rPr lang="zh-CN" altLang="en-US" smtClean="0"/>
              <a:t>28</a:t>
            </a:fld>
            <a:endParaRPr lang="zh-CN" altLang="en-US"/>
          </a:p>
        </p:txBody>
      </p:sp>
    </p:spTree>
    <p:extLst>
      <p:ext uri="{BB962C8B-B14F-4D97-AF65-F5344CB8AC3E}">
        <p14:creationId xmlns:p14="http://schemas.microsoft.com/office/powerpoint/2010/main" val="1492135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a:t>单击此处编辑母版文本样式</a:t>
            </a:r>
          </a:p>
          <a:p>
            <a:pPr lvl="1" eaLnBrk="1" latinLnBrk="0" hangingPunct="1"/>
            <a:r>
              <a:rPr kumimoji="0" lang="zh-CN" altLang="en-US"/>
              <a:t>第二级</a:t>
            </a:r>
          </a:p>
          <a:p>
            <a:pPr lvl="2" eaLnBrk="1" latinLnBrk="0" hangingPunct="1"/>
            <a:r>
              <a:rPr kumimoji="0" lang="zh-CN" altLang="en-US"/>
              <a:t>第三级</a:t>
            </a:r>
          </a:p>
          <a:p>
            <a:pPr lvl="3" eaLnBrk="1" latinLnBrk="0" hangingPunct="1"/>
            <a:r>
              <a:rPr kumimoji="0" lang="zh-CN" altLang="en-US"/>
              <a:t>第四级</a:t>
            </a:r>
          </a:p>
          <a:p>
            <a:pPr lvl="4" eaLnBrk="1" latinLnBrk="0" hangingPunct="1"/>
            <a:r>
              <a:rPr kumimoji="0" lang="zh-CN" altLang="en-US"/>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2020-11-6</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
        <p:nvSpPr>
          <p:cNvPr id="14" name="标题 1"/>
          <p:cNvSpPr txBox="1">
            <a:spLocks/>
          </p:cNvSpPr>
          <p:nvPr userDrawn="1"/>
        </p:nvSpPr>
        <p:spPr>
          <a:xfrm>
            <a:off x="35496" y="44624"/>
            <a:ext cx="5040560" cy="582334"/>
          </a:xfrm>
          <a:prstGeom prst="rect">
            <a:avLst/>
          </a:prstGeom>
          <a:gradFill>
            <a:gsLst>
              <a:gs pos="0">
                <a:srgbClr val="03D4A8">
                  <a:alpha val="0"/>
                </a:srgbClr>
              </a:gs>
              <a:gs pos="25000">
                <a:srgbClr val="21D6E0"/>
              </a:gs>
              <a:gs pos="75000">
                <a:srgbClr val="0087E6"/>
              </a:gs>
              <a:gs pos="100000">
                <a:srgbClr val="005CBF"/>
              </a:gs>
            </a:gsLst>
            <a:lin ang="5400000" scaled="0"/>
          </a:gradFill>
        </p:spPr>
        <p:txBody>
          <a:bodyPr vert="horz" rtlCol="0" anchor="b">
            <a:normAutofit fontScale="92500" lnSpcReduction="1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600" b="0" i="0" u="none" strike="noStrike" kern="1200" cap="none" spc="0" normalizeH="0" baseline="0" noProof="0" dirty="0">
                <a:ln>
                  <a:noFill/>
                </a:ln>
                <a:solidFill>
                  <a:srgbClr val="0070C0"/>
                </a:solidFill>
                <a:effectLst/>
                <a:uLnTx/>
                <a:uFillTx/>
                <a:latin typeface="+mj-lt"/>
                <a:ea typeface="+mj-ea"/>
                <a:cs typeface="+mj-cs"/>
              </a:rPr>
              <a:t>信息安全管理与风险评估</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1</a:t>
            </a:r>
            <a:r>
              <a:rPr lang="zh-CN" altLang="zh-CN" dirty="0"/>
              <a:t>章</a:t>
            </a:r>
            <a:r>
              <a:rPr lang="zh-CN" altLang="zh-CN" dirty="0">
                <a:effectLst/>
              </a:rPr>
              <a:t>引论</a:t>
            </a:r>
            <a:endParaRPr lang="zh-CN" altLang="en-US" dirty="0"/>
          </a:p>
        </p:txBody>
      </p:sp>
      <p:sp>
        <p:nvSpPr>
          <p:cNvPr id="3" name="副标题 2"/>
          <p:cNvSpPr>
            <a:spLocks noGrp="1"/>
          </p:cNvSpPr>
          <p:nvPr>
            <p:ph type="subTitle" idx="1"/>
          </p:nvPr>
        </p:nvSpPr>
        <p:spPr>
          <a:xfrm>
            <a:off x="6444208" y="4149080"/>
            <a:ext cx="1656184" cy="792088"/>
          </a:xfrm>
        </p:spPr>
        <p:txBody>
          <a:bodyPr/>
          <a:lstStyle/>
          <a:p>
            <a:r>
              <a:rPr lang="zh-CN" altLang="en-US" dirty="0"/>
              <a:t>赵     刚</a:t>
            </a:r>
          </a:p>
        </p:txBody>
      </p:sp>
    </p:spTree>
    <p:extLst>
      <p:ext uri="{BB962C8B-B14F-4D97-AF65-F5344CB8AC3E}">
        <p14:creationId xmlns:p14="http://schemas.microsoft.com/office/powerpoint/2010/main" val="1947978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10F545C1-F68B-4154-8402-F25086C30CDB}"/>
              </a:ext>
            </a:extLst>
          </p:cNvPr>
          <p:cNvSpPr/>
          <p:nvPr/>
        </p:nvSpPr>
        <p:spPr>
          <a:xfrm>
            <a:off x="683568" y="3127926"/>
            <a:ext cx="8136904" cy="3325409"/>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4" name="矩形 3"/>
          <p:cNvSpPr/>
          <p:nvPr/>
        </p:nvSpPr>
        <p:spPr>
          <a:xfrm>
            <a:off x="827583" y="2531703"/>
            <a:ext cx="2548775"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等线" panose="02010600030101010101" pitchFamily="2" charset="-122"/>
                <a:cs typeface="Times New Roman" panose="02020603050405020304" pitchFamily="18" charset="0"/>
              </a:rPr>
              <a:t>信息安全管理体系</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1115616" y="3414701"/>
            <a:ext cx="7128792" cy="2739211"/>
          </a:xfrm>
          <a:prstGeom prst="rect">
            <a:avLst/>
          </a:prstGeom>
        </p:spPr>
        <p:txBody>
          <a:bodyPr wrap="square">
            <a:spAutoFit/>
          </a:bodyPr>
          <a:lstStyle/>
          <a:p>
            <a:pPr marL="285750" indent="-285750" algn="just">
              <a:spcBef>
                <a:spcPts val="1200"/>
              </a:spcBef>
              <a:buFont typeface="Wingdings" panose="05000000000000000000" pitchFamily="2" charset="2"/>
              <a:buChar char="u"/>
            </a:pPr>
            <a:r>
              <a:rPr lang="zh-CN" altLang="en-US" dirty="0"/>
              <a:t>管理体系是组织用来保证其完成任务，实现目标的过程集的框架。ISO 9000：2000将管理体系定义为建立方针和目标并实现这些目标的体系。</a:t>
            </a:r>
            <a:endParaRPr lang="en-US" altLang="zh-CN" dirty="0"/>
          </a:p>
          <a:p>
            <a:pPr marL="285750" indent="-285750" algn="just">
              <a:spcBef>
                <a:spcPts val="1200"/>
              </a:spcBef>
              <a:buFont typeface="Wingdings" panose="05000000000000000000" pitchFamily="2" charset="2"/>
              <a:buChar char="u"/>
            </a:pPr>
            <a:r>
              <a:rPr lang="zh-CN" altLang="en-US" dirty="0"/>
              <a:t>ISO/IEC 27001: 2013中定义为：信息安全管理体系（Information Security Management System，ISMS）是整个管理体系的一部分，是组织在整体或特定范围内建立的信息安全方针和目标，以及完成这些目标所用的方法和手段所构成的体系。它是信息安全管理活动的直接结果，表示为方针、原则、目标、方法、计划、活动、程序、过程和资源的集合。</a:t>
            </a:r>
          </a:p>
        </p:txBody>
      </p:sp>
    </p:spTree>
    <p:extLst>
      <p:ext uri="{BB962C8B-B14F-4D97-AF65-F5344CB8AC3E}">
        <p14:creationId xmlns:p14="http://schemas.microsoft.com/office/powerpoint/2010/main" val="2445098613"/>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0B2C1C0B-D95C-4443-AB81-4C6F906A0D76}"/>
              </a:ext>
            </a:extLst>
          </p:cNvPr>
          <p:cNvSpPr/>
          <p:nvPr/>
        </p:nvSpPr>
        <p:spPr>
          <a:xfrm>
            <a:off x="539552" y="2992663"/>
            <a:ext cx="8437570" cy="940393"/>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4" name="矩形 3"/>
          <p:cNvSpPr/>
          <p:nvPr/>
        </p:nvSpPr>
        <p:spPr>
          <a:xfrm>
            <a:off x="827583" y="2531703"/>
            <a:ext cx="2548775"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等线" panose="02010600030101010101" pitchFamily="2" charset="-122"/>
                <a:cs typeface="Times New Roman" panose="02020603050405020304" pitchFamily="18" charset="0"/>
              </a:rPr>
              <a:t>信息安全管理体系</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1121933" y="3127926"/>
            <a:ext cx="7272808" cy="646331"/>
          </a:xfrm>
          <a:prstGeom prst="rect">
            <a:avLst/>
          </a:prstGeom>
        </p:spPr>
        <p:txBody>
          <a:bodyPr wrap="square">
            <a:spAutoFit/>
          </a:bodyPr>
          <a:lstStyle/>
          <a:p>
            <a:pPr algn="just"/>
            <a:r>
              <a:rPr lang="zh-CN" altLang="en-US" dirty="0"/>
              <a:t>管理体系是组织用来保证其完成任务，实现目标的过程集的框架。ISO 9000：2000将管理体系定义为建立方针和目标并实现这些目标的体系。</a:t>
            </a:r>
          </a:p>
        </p:txBody>
      </p:sp>
      <p:pic>
        <p:nvPicPr>
          <p:cNvPr id="8" name="图片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4005064"/>
            <a:ext cx="4464496" cy="2736304"/>
          </a:xfrm>
          <a:prstGeom prst="rect">
            <a:avLst/>
          </a:prstGeom>
          <a:noFill/>
        </p:spPr>
      </p:pic>
    </p:spTree>
    <p:extLst>
      <p:ext uri="{BB962C8B-B14F-4D97-AF65-F5344CB8AC3E}">
        <p14:creationId xmlns:p14="http://schemas.microsoft.com/office/powerpoint/2010/main" val="1273753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0FD1D01F-EFB1-4AC0-A85C-B907DA42A111}"/>
              </a:ext>
            </a:extLst>
          </p:cNvPr>
          <p:cNvSpPr/>
          <p:nvPr/>
        </p:nvSpPr>
        <p:spPr>
          <a:xfrm>
            <a:off x="4836612" y="2669174"/>
            <a:ext cx="4117089" cy="345638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4" name="矩形 3"/>
          <p:cNvSpPr/>
          <p:nvPr/>
        </p:nvSpPr>
        <p:spPr>
          <a:xfrm>
            <a:off x="827583" y="2531703"/>
            <a:ext cx="2548775"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等线" panose="02010600030101010101" pitchFamily="2" charset="-122"/>
                <a:cs typeface="Times New Roman" panose="02020603050405020304" pitchFamily="18" charset="0"/>
              </a:rPr>
              <a:t>信息安全管理体系</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7" name="矩形 6"/>
          <p:cNvSpPr/>
          <p:nvPr/>
        </p:nvSpPr>
        <p:spPr>
          <a:xfrm>
            <a:off x="5103514" y="2852936"/>
            <a:ext cx="3583286" cy="3139321"/>
          </a:xfrm>
          <a:prstGeom prst="rect">
            <a:avLst/>
          </a:prstGeom>
        </p:spPr>
        <p:txBody>
          <a:bodyPr wrap="square">
            <a:spAutoFit/>
          </a:bodyPr>
          <a:lstStyle/>
          <a:p>
            <a:pPr algn="just"/>
            <a:r>
              <a:rPr lang="zh-CN" altLang="en-US" dirty="0"/>
              <a:t>ISO/IEC 27001: 2013中定义为：信息安全管理体系（Information Security Management System，ISMS）是整个管理体系的一部分，是组织在整体或特定范围内建立的信息安全方针和目标，以及完成这些目标所用的方法和手段所构成的体系。它是信息安全管理活动的直接结果，表示为方针、原则、目标、方法、计划、活动、程序、过程和资源的集合。</a:t>
            </a:r>
          </a:p>
        </p:txBody>
      </p:sp>
      <p:pic>
        <p:nvPicPr>
          <p:cNvPr id="8" name="图片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97" y="3356992"/>
            <a:ext cx="4968552" cy="2448272"/>
          </a:xfrm>
          <a:prstGeom prst="rect">
            <a:avLst/>
          </a:prstGeom>
          <a:noFill/>
        </p:spPr>
      </p:pic>
    </p:spTree>
    <p:extLst>
      <p:ext uri="{BB962C8B-B14F-4D97-AF65-F5344CB8AC3E}">
        <p14:creationId xmlns:p14="http://schemas.microsoft.com/office/powerpoint/2010/main" val="3681429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5" name="矩形 4"/>
          <p:cNvSpPr/>
          <p:nvPr/>
        </p:nvSpPr>
        <p:spPr>
          <a:xfrm>
            <a:off x="827584" y="2389615"/>
            <a:ext cx="1622239"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2.PDCA</a:t>
            </a:r>
            <a:r>
              <a:rPr lang="zh-CN" altLang="zh-CN" b="1" kern="100" dirty="0">
                <a:latin typeface="等线" panose="02010600030101010101" pitchFamily="2" charset="-122"/>
                <a:cs typeface="Times New Roman" panose="02020603050405020304" pitchFamily="18" charset="0"/>
              </a:rPr>
              <a:t>模型</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098" name="Picture 2" descr="https://ss1.bdstatic.com/70cFvXSh_Q1YnxGkpoWK1HF6hhy/it/u=3419075880,1690342019&amp;fm=26&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952000"/>
            <a:ext cx="4762500" cy="3571875"/>
          </a:xfrm>
          <a:prstGeom prst="rect">
            <a:avLst/>
          </a:prstGeom>
          <a:noFill/>
          <a:extLst>
            <a:ext uri="{909E8E84-426E-40DD-AFC4-6F175D3DCCD1}">
              <a14:hiddenFill xmlns:a14="http://schemas.microsoft.com/office/drawing/2010/main">
                <a:solidFill>
                  <a:srgbClr val="FFFFFF"/>
                </a:solidFill>
              </a14:hiddenFill>
            </a:ext>
          </a:extLst>
        </p:spPr>
      </p:pic>
      <p:pic>
        <p:nvPicPr>
          <p:cNvPr id="10" name="图片 9"/>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2416052"/>
            <a:ext cx="3384376" cy="2033040"/>
          </a:xfrm>
          <a:prstGeom prst="rect">
            <a:avLst/>
          </a:prstGeom>
          <a:noFill/>
          <a:ln>
            <a:noFill/>
          </a:ln>
        </p:spPr>
      </p:pic>
    </p:spTree>
    <p:extLst>
      <p:ext uri="{BB962C8B-B14F-4D97-AF65-F5344CB8AC3E}">
        <p14:creationId xmlns:p14="http://schemas.microsoft.com/office/powerpoint/2010/main" val="24928533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D9188EDC-8477-4756-BF3D-9FE5E3C714CA}"/>
              </a:ext>
            </a:extLst>
          </p:cNvPr>
          <p:cNvSpPr/>
          <p:nvPr/>
        </p:nvSpPr>
        <p:spPr>
          <a:xfrm>
            <a:off x="755576" y="3286629"/>
            <a:ext cx="7848872" cy="277763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5" name="矩形 4"/>
          <p:cNvSpPr/>
          <p:nvPr/>
        </p:nvSpPr>
        <p:spPr>
          <a:xfrm>
            <a:off x="827584" y="2389615"/>
            <a:ext cx="1622239"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2.PDCA</a:t>
            </a:r>
            <a:r>
              <a:rPr lang="zh-CN" altLang="zh-CN" b="1" kern="100" dirty="0">
                <a:latin typeface="+mn-ea"/>
                <a:cs typeface="Times New Roman" panose="02020603050405020304" pitchFamily="18" charset="0"/>
              </a:rPr>
              <a:t>模型</a:t>
            </a:r>
            <a:endParaRPr lang="zh-CN" altLang="zh-CN" kern="100" dirty="0">
              <a:latin typeface="+mn-ea"/>
              <a:cs typeface="Times New Roman" panose="02020603050405020304" pitchFamily="18" charset="0"/>
            </a:endParaRPr>
          </a:p>
        </p:txBody>
      </p:sp>
      <p:sp>
        <p:nvSpPr>
          <p:cNvPr id="6" name="矩形 5"/>
          <p:cNvSpPr/>
          <p:nvPr/>
        </p:nvSpPr>
        <p:spPr>
          <a:xfrm>
            <a:off x="1115616" y="2924944"/>
            <a:ext cx="7200800" cy="3139321"/>
          </a:xfrm>
          <a:prstGeom prst="rect">
            <a:avLst/>
          </a:prstGeom>
        </p:spPr>
        <p:txBody>
          <a:bodyPr wrap="square">
            <a:spAutoFit/>
          </a:bodyPr>
          <a:lstStyle/>
          <a:p>
            <a:r>
              <a:rPr lang="zh-CN" altLang="en-US" dirty="0">
                <a:latin typeface="+mn-ea"/>
              </a:rPr>
              <a:t>PDCA循环的4个阶段可细分为8个步骤，每个步骤的具体内容如下。</a:t>
            </a:r>
          </a:p>
          <a:p>
            <a:endParaRPr lang="en-US" altLang="zh-CN" b="1" dirty="0">
              <a:latin typeface="+mn-ea"/>
            </a:endParaRPr>
          </a:p>
          <a:p>
            <a:r>
              <a:rPr lang="en-US" altLang="zh-CN" b="1" dirty="0">
                <a:latin typeface="+mn-ea"/>
              </a:rPr>
              <a:t>1</a:t>
            </a:r>
            <a:r>
              <a:rPr lang="zh-CN" altLang="en-US" b="1" dirty="0">
                <a:latin typeface="+mn-ea"/>
              </a:rPr>
              <a:t>）计划阶段：</a:t>
            </a:r>
            <a:r>
              <a:rPr lang="zh-CN" altLang="en-US" dirty="0">
                <a:latin typeface="+mn-ea"/>
              </a:rPr>
              <a:t>制定具体工作计划，提出总体目标。进一步可分为以下4个步骤：</a:t>
            </a:r>
          </a:p>
          <a:p>
            <a:pPr marL="271463"/>
            <a:r>
              <a:rPr lang="zh-CN" altLang="en-US" dirty="0">
                <a:latin typeface="+mn-ea"/>
              </a:rPr>
              <a:t>（1）分析目前现状，找出存在的问题。</a:t>
            </a:r>
          </a:p>
          <a:p>
            <a:pPr marL="271463"/>
            <a:r>
              <a:rPr lang="zh-CN" altLang="en-US" dirty="0">
                <a:latin typeface="+mn-ea"/>
              </a:rPr>
              <a:t>（2）分析产生问题的各种原因以及影响因素。</a:t>
            </a:r>
          </a:p>
          <a:p>
            <a:pPr marL="271463"/>
            <a:r>
              <a:rPr lang="zh-CN" altLang="en-US" dirty="0">
                <a:latin typeface="+mn-ea"/>
              </a:rPr>
              <a:t>（3）分析并找出管理中的主要问题。</a:t>
            </a:r>
          </a:p>
          <a:p>
            <a:pPr marL="271463"/>
            <a:r>
              <a:rPr lang="zh-CN" altLang="en-US" dirty="0">
                <a:latin typeface="+mn-ea"/>
              </a:rPr>
              <a:t>（4）制定管理计划，确定管理要点。</a:t>
            </a:r>
            <a:endParaRPr lang="en-US" altLang="zh-CN" dirty="0">
              <a:latin typeface="+mn-ea"/>
            </a:endParaRPr>
          </a:p>
          <a:p>
            <a:pPr marL="271463"/>
            <a:r>
              <a:rPr lang="zh-CN" altLang="en-US" dirty="0">
                <a:latin typeface="+mn-ea"/>
              </a:rPr>
              <a:t>根据管理中出现的主要问题，制定管理的措施、方案，明确管理的重点。制定管理方案时要注意整体的详尽性、多选性、全面性。</a:t>
            </a:r>
            <a:endParaRPr lang="en-US" altLang="zh-CN" dirty="0">
              <a:latin typeface="+mn-ea"/>
            </a:endParaRPr>
          </a:p>
          <a:p>
            <a:pPr marL="271463"/>
            <a:endParaRPr lang="en-US" altLang="zh-CN" dirty="0">
              <a:latin typeface="+mn-ea"/>
            </a:endParaRPr>
          </a:p>
        </p:txBody>
      </p:sp>
      <p:sp>
        <p:nvSpPr>
          <p:cNvPr id="7" name="文本框 6">
            <a:extLst>
              <a:ext uri="{FF2B5EF4-FFF2-40B4-BE49-F238E27FC236}">
                <a16:creationId xmlns:a16="http://schemas.microsoft.com/office/drawing/2014/main" id="{32DC0DDB-7A11-4170-83D6-EB55438EDD48}"/>
              </a:ext>
            </a:extLst>
          </p:cNvPr>
          <p:cNvSpPr txBox="1"/>
          <p:nvPr/>
        </p:nvSpPr>
        <p:spPr>
          <a:xfrm>
            <a:off x="711627" y="5301208"/>
            <a:ext cx="7316757" cy="369332"/>
          </a:xfrm>
          <a:prstGeom prst="rect">
            <a:avLst/>
          </a:prstGeom>
          <a:noFill/>
        </p:spPr>
        <p:txBody>
          <a:bodyPr wrap="square">
            <a:spAutoFit/>
          </a:bodyPr>
          <a:lstStyle/>
          <a:p>
            <a:pPr marL="271463"/>
            <a:r>
              <a:rPr lang="zh-CN" altLang="en-US" dirty="0">
                <a:latin typeface="+mn-ea"/>
              </a:rPr>
              <a:t>    </a:t>
            </a:r>
          </a:p>
        </p:txBody>
      </p:sp>
    </p:spTree>
    <p:extLst>
      <p:ext uri="{BB962C8B-B14F-4D97-AF65-F5344CB8AC3E}">
        <p14:creationId xmlns:p14="http://schemas.microsoft.com/office/powerpoint/2010/main" val="3898616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31CBEA48-9B15-49C6-B29F-6F46B832CE4F}"/>
              </a:ext>
            </a:extLst>
          </p:cNvPr>
          <p:cNvSpPr/>
          <p:nvPr/>
        </p:nvSpPr>
        <p:spPr>
          <a:xfrm>
            <a:off x="755576" y="4848281"/>
            <a:ext cx="7848872" cy="157164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13792E6E-078A-42E2-BBDC-2A870748CEFB}"/>
              </a:ext>
            </a:extLst>
          </p:cNvPr>
          <p:cNvSpPr/>
          <p:nvPr/>
        </p:nvSpPr>
        <p:spPr>
          <a:xfrm>
            <a:off x="755576" y="2937480"/>
            <a:ext cx="7848872" cy="157164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5" name="矩形 4"/>
          <p:cNvSpPr/>
          <p:nvPr/>
        </p:nvSpPr>
        <p:spPr>
          <a:xfrm>
            <a:off x="827584" y="2389615"/>
            <a:ext cx="1622239"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2.PDCA</a:t>
            </a:r>
            <a:r>
              <a:rPr lang="zh-CN" altLang="zh-CN" b="1" kern="100" dirty="0">
                <a:latin typeface="等线" panose="02010600030101010101" pitchFamily="2" charset="-122"/>
                <a:cs typeface="Times New Roman" panose="02020603050405020304" pitchFamily="18" charset="0"/>
              </a:rPr>
              <a:t>模型</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1115616" y="2985838"/>
            <a:ext cx="7272808" cy="3416320"/>
          </a:xfrm>
          <a:prstGeom prst="rect">
            <a:avLst/>
          </a:prstGeom>
        </p:spPr>
        <p:txBody>
          <a:bodyPr wrap="square">
            <a:spAutoFit/>
          </a:bodyPr>
          <a:lstStyle/>
          <a:p>
            <a:r>
              <a:rPr lang="en-US" altLang="zh-CN" b="1" dirty="0">
                <a:latin typeface="+mn-ea"/>
              </a:rPr>
              <a:t>2</a:t>
            </a:r>
            <a:r>
              <a:rPr lang="zh-CN" altLang="en-US" b="1" dirty="0">
                <a:latin typeface="+mn-ea"/>
              </a:rPr>
              <a:t>）</a:t>
            </a:r>
            <a:r>
              <a:rPr lang="zh-CN" altLang="en-US" b="1" dirty="0"/>
              <a:t>实施阶段：</a:t>
            </a:r>
            <a:endParaRPr lang="en-US" altLang="zh-CN" b="1" dirty="0"/>
          </a:p>
          <a:p>
            <a:r>
              <a:rPr lang="zh-CN" altLang="en-US" dirty="0"/>
              <a:t>    </a:t>
            </a:r>
            <a:r>
              <a:rPr lang="zh-CN" altLang="en-US" dirty="0">
                <a:latin typeface="+mn-ea"/>
              </a:rPr>
              <a:t>（5）</a:t>
            </a:r>
            <a:r>
              <a:rPr lang="zh-CN" altLang="en-US" dirty="0"/>
              <a:t>按照制定的方案执行。</a:t>
            </a:r>
          </a:p>
          <a:p>
            <a:pPr marL="533400"/>
            <a:r>
              <a:rPr lang="zh-CN" altLang="en-US" dirty="0"/>
              <a:t>在管理工作中全面执行制定的方案。制定的管理方案在管理工作中执行的情况，直接影响全过程。所以在实施阶段要坚决按照制定的方案去执行。</a:t>
            </a:r>
            <a:endParaRPr lang="en-US" altLang="zh-CN" dirty="0"/>
          </a:p>
          <a:p>
            <a:pPr marL="533400"/>
            <a:endParaRPr lang="zh-CN" altLang="en-US" dirty="0"/>
          </a:p>
          <a:p>
            <a:endParaRPr lang="en-US" altLang="zh-CN" b="1" dirty="0">
              <a:latin typeface="+mn-ea"/>
            </a:endParaRPr>
          </a:p>
          <a:p>
            <a:r>
              <a:rPr lang="en-US" altLang="zh-CN" b="1" dirty="0">
                <a:latin typeface="+mn-ea"/>
              </a:rPr>
              <a:t>3</a:t>
            </a:r>
            <a:r>
              <a:rPr lang="zh-CN" altLang="en-US" b="1" dirty="0">
                <a:latin typeface="+mn-ea"/>
              </a:rPr>
              <a:t>）</a:t>
            </a:r>
            <a:r>
              <a:rPr lang="zh-CN" altLang="en-US" b="1" dirty="0"/>
              <a:t>检查阶段：</a:t>
            </a:r>
            <a:endParaRPr lang="en-US" altLang="zh-CN" b="1" dirty="0"/>
          </a:p>
          <a:p>
            <a:r>
              <a:rPr lang="zh-CN" altLang="en-US" dirty="0">
                <a:latin typeface="+mn-ea"/>
              </a:rPr>
              <a:t>  （6）</a:t>
            </a:r>
            <a:r>
              <a:rPr lang="zh-CN" altLang="en-US" dirty="0"/>
              <a:t>检查实施计划的结果。</a:t>
            </a:r>
          </a:p>
          <a:p>
            <a:pPr marL="533400"/>
            <a:r>
              <a:rPr lang="zh-CN" altLang="en-US" dirty="0"/>
              <a:t>检查工作，调查效果。这一阶段是比较重要的一个阶段，是对实施方案是否合理、是否可行、有何不妥的检查。它是检验上一阶段工作好坏的检验期，为下一阶段工作提供条件。</a:t>
            </a:r>
          </a:p>
        </p:txBody>
      </p:sp>
    </p:spTree>
    <p:extLst>
      <p:ext uri="{BB962C8B-B14F-4D97-AF65-F5344CB8AC3E}">
        <p14:creationId xmlns:p14="http://schemas.microsoft.com/office/powerpoint/2010/main" val="3317584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9B1B78D5-3435-4868-8FBD-C01CCD7FA6A6}"/>
              </a:ext>
            </a:extLst>
          </p:cNvPr>
          <p:cNvSpPr/>
          <p:nvPr/>
        </p:nvSpPr>
        <p:spPr>
          <a:xfrm>
            <a:off x="755576" y="2937480"/>
            <a:ext cx="7848872" cy="157164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5" name="矩形 4"/>
          <p:cNvSpPr/>
          <p:nvPr/>
        </p:nvSpPr>
        <p:spPr>
          <a:xfrm>
            <a:off x="827584" y="2389615"/>
            <a:ext cx="1622239"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2.PDCA</a:t>
            </a:r>
            <a:r>
              <a:rPr lang="zh-CN" altLang="zh-CN" b="1" kern="100" dirty="0">
                <a:latin typeface="等线" panose="02010600030101010101" pitchFamily="2" charset="-122"/>
                <a:cs typeface="Times New Roman" panose="02020603050405020304" pitchFamily="18" charset="0"/>
              </a:rPr>
              <a:t>模型</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1115616" y="2985838"/>
            <a:ext cx="7272808" cy="1477328"/>
          </a:xfrm>
          <a:prstGeom prst="rect">
            <a:avLst/>
          </a:prstGeom>
        </p:spPr>
        <p:txBody>
          <a:bodyPr wrap="square">
            <a:spAutoFit/>
          </a:bodyPr>
          <a:lstStyle/>
          <a:p>
            <a:r>
              <a:rPr lang="en-US" altLang="zh-CN" b="1" dirty="0">
                <a:latin typeface="+mn-ea"/>
              </a:rPr>
              <a:t>4</a:t>
            </a:r>
            <a:r>
              <a:rPr lang="zh-CN" altLang="en-US" b="1" dirty="0">
                <a:latin typeface="+mn-ea"/>
              </a:rPr>
              <a:t>）</a:t>
            </a:r>
            <a:r>
              <a:rPr lang="zh-CN" altLang="en-US" b="1" dirty="0"/>
              <a:t>处理阶段：</a:t>
            </a:r>
            <a:r>
              <a:rPr lang="zh-CN" altLang="en-US" dirty="0"/>
              <a:t>根据调查效果进行处理。进一步可分为以下2个步骤：</a:t>
            </a:r>
          </a:p>
          <a:p>
            <a:pPr marL="533400" indent="-533400"/>
            <a:r>
              <a:rPr lang="zh-CN" altLang="en-US" dirty="0">
                <a:latin typeface="+mn-ea"/>
              </a:rPr>
              <a:t>  （7）</a:t>
            </a:r>
            <a:r>
              <a:rPr lang="zh-CN" altLang="en-US" dirty="0"/>
              <a:t>对己解决的问题，加以标准化。</a:t>
            </a:r>
            <a:endParaRPr lang="en-US" altLang="zh-CN" dirty="0"/>
          </a:p>
          <a:p>
            <a:pPr marL="533400"/>
            <a:r>
              <a:rPr lang="zh-CN" altLang="en-US" dirty="0"/>
              <a:t>把已成功的可行的条文进行标准化，将这些纳入到制度、规定中，防止以后再发生类似问题。</a:t>
            </a:r>
          </a:p>
          <a:p>
            <a:r>
              <a:rPr lang="zh-CN" altLang="en-US" dirty="0">
                <a:latin typeface="+mn-ea"/>
              </a:rPr>
              <a:t>  （8）</a:t>
            </a:r>
            <a:r>
              <a:rPr lang="zh-CN" altLang="en-US" dirty="0"/>
              <a:t>找出尚未解决的问题，转入下一个循环中去，以便解决。</a:t>
            </a:r>
          </a:p>
        </p:txBody>
      </p:sp>
    </p:spTree>
    <p:extLst>
      <p:ext uri="{BB962C8B-B14F-4D97-AF65-F5344CB8AC3E}">
        <p14:creationId xmlns:p14="http://schemas.microsoft.com/office/powerpoint/2010/main" val="3216352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03381418-B2A9-4F1F-9AC4-EB4402C01938}"/>
              </a:ext>
            </a:extLst>
          </p:cNvPr>
          <p:cNvSpPr/>
          <p:nvPr/>
        </p:nvSpPr>
        <p:spPr>
          <a:xfrm>
            <a:off x="467544" y="2850575"/>
            <a:ext cx="5040560" cy="383053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12" name="矩形 11"/>
          <p:cNvSpPr/>
          <p:nvPr/>
        </p:nvSpPr>
        <p:spPr>
          <a:xfrm>
            <a:off x="827584" y="2389615"/>
            <a:ext cx="4175823"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等线" panose="02010600030101010101" pitchFamily="2" charset="-122"/>
                <a:cs typeface="Times New Roman" panose="02020603050405020304" pitchFamily="18" charset="0"/>
              </a:rPr>
              <a:t>建立信息安全管理体系的流程概述</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827584" y="2850575"/>
            <a:ext cx="4392488" cy="3830536"/>
          </a:xfrm>
          <a:prstGeom prst="rect">
            <a:avLst/>
          </a:prstGeom>
        </p:spPr>
        <p:txBody>
          <a:bodyPr wrap="square">
            <a:spAutoFit/>
          </a:bodyPr>
          <a:lstStyle/>
          <a:p>
            <a:pPr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建立信息安全管理体系一般要经过下列</a:t>
            </a:r>
            <a:r>
              <a:rPr lang="en-US" altLang="zh-CN" kern="100" dirty="0">
                <a:latin typeface="+mn-ea"/>
                <a:cs typeface="Times New Roman" panose="02020603050405020304" pitchFamily="18" charset="0"/>
              </a:rPr>
              <a:t>6</a:t>
            </a:r>
            <a:r>
              <a:rPr lang="zh-CN" altLang="zh-CN" kern="100" dirty="0">
                <a:latin typeface="+mn-ea"/>
                <a:cs typeface="Times New Roman" panose="02020603050405020304" pitchFamily="18" charset="0"/>
              </a:rPr>
              <a:t>个基本</a:t>
            </a:r>
            <a:r>
              <a:rPr lang="zh-CN" altLang="zh-CN" kern="100" dirty="0">
                <a:latin typeface="Calibri" panose="020F0502020204030204" pitchFamily="34" charset="0"/>
                <a:cs typeface="Times New Roman" panose="02020603050405020304" pitchFamily="18" charset="0"/>
              </a:rPr>
              <a:t>步骤：</a:t>
            </a:r>
          </a:p>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1</a:t>
            </a:r>
            <a:r>
              <a:rPr lang="zh-CN" altLang="zh-CN" kern="100" dirty="0">
                <a:latin typeface="Calibri" panose="020F0502020204030204" pitchFamily="34" charset="0"/>
                <a:cs typeface="Times New Roman" panose="02020603050405020304" pitchFamily="18" charset="0"/>
              </a:rPr>
              <a:t>）信息安全管理体系的策划与准备。</a:t>
            </a:r>
          </a:p>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2</a:t>
            </a:r>
            <a:r>
              <a:rPr lang="zh-CN" altLang="zh-CN" kern="100" dirty="0">
                <a:latin typeface="Calibri" panose="020F0502020204030204" pitchFamily="34" charset="0"/>
                <a:cs typeface="Times New Roman" panose="02020603050405020304" pitchFamily="18" charset="0"/>
              </a:rPr>
              <a:t>）信息安全管理体系文件的编制。</a:t>
            </a:r>
          </a:p>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3</a:t>
            </a:r>
            <a:r>
              <a:rPr lang="zh-CN" altLang="zh-CN" kern="100" dirty="0">
                <a:latin typeface="Calibri" panose="020F0502020204030204" pitchFamily="34" charset="0"/>
                <a:cs typeface="Times New Roman" panose="02020603050405020304" pitchFamily="18" charset="0"/>
              </a:rPr>
              <a:t>）建立信息安全管理体系框架。</a:t>
            </a:r>
          </a:p>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4</a:t>
            </a:r>
            <a:r>
              <a:rPr lang="zh-CN" altLang="zh-CN" kern="100" dirty="0">
                <a:latin typeface="Calibri" panose="020F0502020204030204" pitchFamily="34" charset="0"/>
                <a:cs typeface="Times New Roman" panose="02020603050405020304" pitchFamily="18" charset="0"/>
              </a:rPr>
              <a:t>）信息安全管理体系的运行。</a:t>
            </a:r>
          </a:p>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5</a:t>
            </a:r>
            <a:r>
              <a:rPr lang="zh-CN" altLang="zh-CN" kern="100" dirty="0">
                <a:latin typeface="Calibri" panose="020F0502020204030204" pitchFamily="34" charset="0"/>
                <a:cs typeface="Times New Roman" panose="02020603050405020304" pitchFamily="18" charset="0"/>
              </a:rPr>
              <a:t>）信息安全管理体系的审核。</a:t>
            </a:r>
          </a:p>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6</a:t>
            </a:r>
            <a:r>
              <a:rPr lang="zh-CN" altLang="zh-CN" kern="100" dirty="0">
                <a:latin typeface="Calibri" panose="020F0502020204030204" pitchFamily="34" charset="0"/>
                <a:cs typeface="Times New Roman" panose="02020603050405020304" pitchFamily="18" charset="0"/>
              </a:rPr>
              <a:t>）信息安全管理体系的管理评审。</a:t>
            </a:r>
          </a:p>
        </p:txBody>
      </p:sp>
      <p:pic>
        <p:nvPicPr>
          <p:cNvPr id="5122" name="Picture 2" descr="https://ns-strategy.cdn.bcebos.com/ns-strategy/upload/fc_big_pic/part-00691-15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119" y="3717032"/>
            <a:ext cx="3413713"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35475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13" name="矩形 12"/>
          <p:cNvSpPr/>
          <p:nvPr/>
        </p:nvSpPr>
        <p:spPr>
          <a:xfrm>
            <a:off x="892504" y="2389615"/>
            <a:ext cx="1857881"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4.ISMS</a:t>
            </a:r>
            <a:r>
              <a:rPr lang="zh-CN" altLang="zh-CN" b="1" kern="100" dirty="0">
                <a:latin typeface="+mn-ea"/>
                <a:cs typeface="Times New Roman" panose="02020603050405020304" pitchFamily="18" charset="0"/>
              </a:rPr>
              <a:t>与</a:t>
            </a:r>
            <a:r>
              <a:rPr lang="en-US" altLang="zh-CN" b="1" kern="100" dirty="0">
                <a:latin typeface="+mn-ea"/>
                <a:cs typeface="Times New Roman" panose="02020603050405020304" pitchFamily="18" charset="0"/>
              </a:rPr>
              <a:t>PDCA</a:t>
            </a:r>
            <a:endParaRPr lang="zh-CN" altLang="zh-CN" kern="100" dirty="0">
              <a:latin typeface="+mn-ea"/>
              <a:cs typeface="Times New Roman" panose="02020603050405020304" pitchFamily="18" charset="0"/>
            </a:endParaRPr>
          </a:p>
        </p:txBody>
      </p:sp>
      <p:pic>
        <p:nvPicPr>
          <p:cNvPr id="9" name="图片 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7704" y="2924944"/>
            <a:ext cx="5328592" cy="3369969"/>
          </a:xfrm>
          <a:prstGeom prst="rect">
            <a:avLst/>
          </a:prstGeom>
          <a:noFill/>
          <a:ln>
            <a:noFill/>
          </a:ln>
        </p:spPr>
      </p:pic>
    </p:spTree>
    <p:extLst>
      <p:ext uri="{BB962C8B-B14F-4D97-AF65-F5344CB8AC3E}">
        <p14:creationId xmlns:p14="http://schemas.microsoft.com/office/powerpoint/2010/main" val="10771668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539551" y="1711825"/>
            <a:ext cx="8229600" cy="596223"/>
          </a:xfrm>
        </p:spPr>
        <p:txBody>
          <a:bodyPr/>
          <a:lstStyle/>
          <a:p>
            <a:pPr marL="0" indent="0">
              <a:buNone/>
            </a:pPr>
            <a:r>
              <a:rPr lang="en-US" altLang="zh-CN" dirty="0"/>
              <a:t>1.1.2</a:t>
            </a:r>
            <a:r>
              <a:rPr lang="zh-CN" altLang="en-US" dirty="0"/>
              <a:t> 信息安全管理体系模型</a:t>
            </a:r>
          </a:p>
        </p:txBody>
      </p:sp>
      <p:sp>
        <p:nvSpPr>
          <p:cNvPr id="13" name="矩形 12"/>
          <p:cNvSpPr/>
          <p:nvPr/>
        </p:nvSpPr>
        <p:spPr>
          <a:xfrm>
            <a:off x="899592" y="2000642"/>
            <a:ext cx="1987724"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4.ISMS</a:t>
            </a:r>
            <a:r>
              <a:rPr lang="zh-CN" altLang="zh-CN" b="1" kern="100" dirty="0">
                <a:latin typeface="等线" panose="02010600030101010101" pitchFamily="2" charset="-122"/>
                <a:cs typeface="Times New Roman" panose="02020603050405020304" pitchFamily="18" charset="0"/>
              </a:rPr>
              <a:t>与</a:t>
            </a:r>
            <a:r>
              <a:rPr lang="en-US" altLang="zh-CN" b="1" kern="100" dirty="0">
                <a:latin typeface="等线" panose="02010600030101010101" pitchFamily="2" charset="-122"/>
                <a:cs typeface="Times New Roman" panose="02020603050405020304" pitchFamily="18" charset="0"/>
              </a:rPr>
              <a:t>PDCA</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245594350"/>
              </p:ext>
            </p:extLst>
          </p:nvPr>
        </p:nvGraphicFramePr>
        <p:xfrm>
          <a:off x="302534" y="2461602"/>
          <a:ext cx="8703635" cy="4389120"/>
        </p:xfrm>
        <a:graphic>
          <a:graphicData uri="http://schemas.openxmlformats.org/drawingml/2006/table">
            <a:tbl>
              <a:tblPr>
                <a:tableStyleId>{5C22544A-7EE6-4342-B048-85BDC9FD1C3A}</a:tableStyleId>
              </a:tblPr>
              <a:tblGrid>
                <a:gridCol w="1709425">
                  <a:extLst>
                    <a:ext uri="{9D8B030D-6E8A-4147-A177-3AD203B41FA5}">
                      <a16:colId xmlns:a16="http://schemas.microsoft.com/office/drawing/2014/main" val="3024544513"/>
                    </a:ext>
                  </a:extLst>
                </a:gridCol>
                <a:gridCol w="6994210">
                  <a:extLst>
                    <a:ext uri="{9D8B030D-6E8A-4147-A177-3AD203B41FA5}">
                      <a16:colId xmlns:a16="http://schemas.microsoft.com/office/drawing/2014/main" val="2814692160"/>
                    </a:ext>
                  </a:extLst>
                </a:gridCol>
              </a:tblGrid>
              <a:tr h="291799">
                <a:tc>
                  <a:txBody>
                    <a:bodyPr/>
                    <a:lstStyle/>
                    <a:p>
                      <a:pPr algn="ctr">
                        <a:lnSpc>
                          <a:spcPct val="150000"/>
                        </a:lnSpc>
                        <a:spcAft>
                          <a:spcPts val="0"/>
                        </a:spcAft>
                      </a:pPr>
                      <a:r>
                        <a:rPr lang="zh-CN" sz="1600" kern="0" dirty="0">
                          <a:effectLst/>
                          <a:latin typeface="+mn-ea"/>
                          <a:ea typeface="+mn-ea"/>
                        </a:rPr>
                        <a:t>阶段</a:t>
                      </a:r>
                      <a:endParaRPr lang="zh-CN" sz="1600" kern="100" dirty="0">
                        <a:effectLst/>
                        <a:latin typeface="+mn-ea"/>
                        <a:ea typeface="+mn-ea"/>
                        <a:cs typeface="Times New Roman" panose="02020603050405020304" pitchFamily="18" charset="0"/>
                      </a:endParaRPr>
                    </a:p>
                  </a:txBody>
                  <a:tcPr marL="0" marR="0" marT="0" marB="0" anchor="ctr"/>
                </a:tc>
                <a:tc>
                  <a:txBody>
                    <a:bodyPr/>
                    <a:lstStyle/>
                    <a:p>
                      <a:pPr algn="ctr">
                        <a:lnSpc>
                          <a:spcPct val="150000"/>
                        </a:lnSpc>
                        <a:spcAft>
                          <a:spcPts val="0"/>
                        </a:spcAft>
                      </a:pPr>
                      <a:r>
                        <a:rPr lang="zh-CN" sz="1600" kern="0">
                          <a:effectLst/>
                          <a:latin typeface="+mn-ea"/>
                          <a:ea typeface="+mn-ea"/>
                        </a:rPr>
                        <a:t>阶段工作内容</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4126142102"/>
                  </a:ext>
                </a:extLst>
              </a:tr>
              <a:tr h="301046">
                <a:tc rowSpan="3">
                  <a:txBody>
                    <a:bodyPr/>
                    <a:lstStyle/>
                    <a:p>
                      <a:pPr algn="ctr">
                        <a:lnSpc>
                          <a:spcPct val="150000"/>
                        </a:lnSpc>
                        <a:spcAft>
                          <a:spcPts val="0"/>
                        </a:spcAft>
                      </a:pPr>
                      <a:r>
                        <a:rPr lang="zh-CN" sz="1600" kern="0" dirty="0">
                          <a:effectLst/>
                          <a:latin typeface="+mn-ea"/>
                          <a:ea typeface="+mn-ea"/>
                        </a:rPr>
                        <a:t>准备和启动阶段</a:t>
                      </a:r>
                      <a:endParaRPr lang="zh-CN" sz="1600" kern="100" dirty="0">
                        <a:effectLst/>
                        <a:latin typeface="+mn-ea"/>
                        <a:ea typeface="+mn-ea"/>
                        <a:cs typeface="Times New Roman" panose="02020603050405020304" pitchFamily="18" charset="0"/>
                      </a:endParaRPr>
                    </a:p>
                  </a:txBody>
                  <a:tcPr marL="0" marR="0" marT="0" marB="0" anchor="ctr"/>
                </a:tc>
                <a:tc>
                  <a:txBody>
                    <a:bodyPr/>
                    <a:lstStyle/>
                    <a:p>
                      <a:pPr algn="l">
                        <a:lnSpc>
                          <a:spcPct val="150000"/>
                        </a:lnSpc>
                        <a:spcAft>
                          <a:spcPts val="0"/>
                        </a:spcAft>
                      </a:pPr>
                      <a:r>
                        <a:rPr lang="en-US" sz="1600" kern="0">
                          <a:effectLst/>
                          <a:latin typeface="+mn-ea"/>
                          <a:ea typeface="+mn-ea"/>
                        </a:rPr>
                        <a:t>1.</a:t>
                      </a:r>
                      <a:r>
                        <a:rPr lang="zh-CN" sz="1600" kern="0">
                          <a:effectLst/>
                          <a:latin typeface="+mn-ea"/>
                          <a:ea typeface="+mn-ea"/>
                        </a:rPr>
                        <a:t>识别信息安全要求，进行差距分析</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2187394250"/>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2.</a:t>
                      </a:r>
                      <a:r>
                        <a:rPr lang="zh-CN" sz="1600" kern="0" dirty="0">
                          <a:effectLst/>
                          <a:latin typeface="+mn-ea"/>
                          <a:ea typeface="+mn-ea"/>
                        </a:rPr>
                        <a:t>制订项目工作计划，明确项目时间表</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207597587"/>
                  </a:ext>
                </a:extLst>
              </a:tr>
              <a:tr h="344744">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3.ISMS</a:t>
                      </a:r>
                      <a:r>
                        <a:rPr lang="zh-CN" sz="1600" kern="0" dirty="0">
                          <a:effectLst/>
                          <a:latin typeface="+mn-ea"/>
                          <a:ea typeface="+mn-ea"/>
                        </a:rPr>
                        <a:t>培训，包括全员意识培训、标准要求培训、风险评估培训</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3877375536"/>
                  </a:ext>
                </a:extLst>
              </a:tr>
              <a:tr h="301046">
                <a:tc rowSpan="8">
                  <a:txBody>
                    <a:bodyPr/>
                    <a:lstStyle/>
                    <a:p>
                      <a:pPr algn="ctr">
                        <a:lnSpc>
                          <a:spcPct val="150000"/>
                        </a:lnSpc>
                        <a:spcAft>
                          <a:spcPts val="0"/>
                        </a:spcAft>
                      </a:pPr>
                      <a:r>
                        <a:rPr lang="zh-CN" sz="1600" kern="0">
                          <a:effectLst/>
                          <a:latin typeface="+mn-ea"/>
                          <a:ea typeface="+mn-ea"/>
                        </a:rPr>
                        <a:t>规划（建立）</a:t>
                      </a:r>
                      <a:endParaRPr lang="zh-CN" sz="1600" kern="100">
                        <a:effectLst/>
                        <a:latin typeface="+mn-ea"/>
                        <a:ea typeface="+mn-ea"/>
                        <a:cs typeface="Times New Roman" panose="02020603050405020304" pitchFamily="18" charset="0"/>
                      </a:endParaRPr>
                    </a:p>
                  </a:txBody>
                  <a:tcPr marL="0" marR="0" marT="0" marB="0" anchor="ctr"/>
                </a:tc>
                <a:tc>
                  <a:txBody>
                    <a:bodyPr/>
                    <a:lstStyle/>
                    <a:p>
                      <a:pPr algn="l">
                        <a:lnSpc>
                          <a:spcPct val="150000"/>
                        </a:lnSpc>
                        <a:spcAft>
                          <a:spcPts val="0"/>
                        </a:spcAft>
                      </a:pPr>
                      <a:r>
                        <a:rPr lang="en-US" sz="1600" kern="0" dirty="0">
                          <a:effectLst/>
                          <a:latin typeface="+mn-ea"/>
                          <a:ea typeface="+mn-ea"/>
                        </a:rPr>
                        <a:t>1.</a:t>
                      </a:r>
                      <a:r>
                        <a:rPr lang="zh-CN" sz="1600" kern="0" dirty="0">
                          <a:effectLst/>
                          <a:latin typeface="+mn-ea"/>
                          <a:ea typeface="+mn-ea"/>
                        </a:rPr>
                        <a:t>制订信息安全方针和范围</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3460124277"/>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2.</a:t>
                      </a:r>
                      <a:r>
                        <a:rPr lang="zh-CN" sz="1600" kern="0" dirty="0">
                          <a:effectLst/>
                          <a:latin typeface="+mn-ea"/>
                          <a:ea typeface="+mn-ea"/>
                        </a:rPr>
                        <a:t>编制风险评估程序文件</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2877126262"/>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3.</a:t>
                      </a:r>
                      <a:r>
                        <a:rPr lang="zh-CN" sz="1600" kern="0" dirty="0">
                          <a:effectLst/>
                          <a:latin typeface="+mn-ea"/>
                          <a:ea typeface="+mn-ea"/>
                        </a:rPr>
                        <a:t>执行风险评估</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3557838037"/>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4.</a:t>
                      </a:r>
                      <a:r>
                        <a:rPr lang="zh-CN" sz="1600" kern="0" dirty="0">
                          <a:effectLst/>
                          <a:latin typeface="+mn-ea"/>
                          <a:ea typeface="+mn-ea"/>
                        </a:rPr>
                        <a:t>编制风险处理计划</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3088436691"/>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5.</a:t>
                      </a:r>
                      <a:r>
                        <a:rPr lang="zh-CN" sz="1600" kern="0" dirty="0">
                          <a:effectLst/>
                          <a:latin typeface="+mn-ea"/>
                          <a:ea typeface="+mn-ea"/>
                        </a:rPr>
                        <a:t>编制</a:t>
                      </a:r>
                      <a:r>
                        <a:rPr lang="en-US" sz="1600" kern="0" dirty="0" err="1">
                          <a:effectLst/>
                          <a:latin typeface="+mn-ea"/>
                          <a:ea typeface="+mn-ea"/>
                        </a:rPr>
                        <a:t>SoA</a:t>
                      </a:r>
                      <a:r>
                        <a:rPr lang="zh-CN" sz="1600" kern="0" dirty="0">
                          <a:effectLst/>
                          <a:latin typeface="+mn-ea"/>
                          <a:ea typeface="+mn-ea"/>
                        </a:rPr>
                        <a:t>（适用声明）文件</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795362609"/>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6.</a:t>
                      </a:r>
                      <a:r>
                        <a:rPr lang="zh-CN" sz="1600" kern="0" dirty="0">
                          <a:effectLst/>
                          <a:latin typeface="+mn-ea"/>
                          <a:ea typeface="+mn-ea"/>
                        </a:rPr>
                        <a:t>编制</a:t>
                      </a:r>
                      <a:r>
                        <a:rPr lang="en-US" sz="1600" kern="0" dirty="0">
                          <a:effectLst/>
                          <a:latin typeface="+mn-ea"/>
                          <a:ea typeface="+mn-ea"/>
                        </a:rPr>
                        <a:t>ISO/IEC27001</a:t>
                      </a:r>
                      <a:r>
                        <a:rPr lang="zh-CN" sz="1600" kern="0" dirty="0">
                          <a:effectLst/>
                          <a:latin typeface="+mn-ea"/>
                          <a:ea typeface="+mn-ea"/>
                        </a:rPr>
                        <a:t>中要求的其他相关</a:t>
                      </a:r>
                      <a:r>
                        <a:rPr lang="en-US" sz="1600" kern="0" dirty="0">
                          <a:effectLst/>
                          <a:latin typeface="+mn-ea"/>
                          <a:ea typeface="+mn-ea"/>
                        </a:rPr>
                        <a:t>ISMS</a:t>
                      </a:r>
                      <a:r>
                        <a:rPr lang="zh-CN" sz="1600" kern="0" dirty="0">
                          <a:effectLst/>
                          <a:latin typeface="+mn-ea"/>
                          <a:ea typeface="+mn-ea"/>
                        </a:rPr>
                        <a:t>文件</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1844803091"/>
                  </a:ext>
                </a:extLst>
              </a:tr>
              <a:tr h="301046">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7.ISO/IEC27001</a:t>
                      </a:r>
                      <a:r>
                        <a:rPr lang="zh-CN" sz="1600" kern="0" dirty="0">
                          <a:effectLst/>
                          <a:latin typeface="+mn-ea"/>
                          <a:ea typeface="+mn-ea"/>
                        </a:rPr>
                        <a:t>涉及的信息安全技术控制措施的方案设计、评审（可选）</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3112255766"/>
                  </a:ext>
                </a:extLst>
              </a:tr>
              <a:tr h="312409">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8.</a:t>
                      </a:r>
                      <a:r>
                        <a:rPr lang="zh-CN" sz="1600" kern="0" dirty="0">
                          <a:effectLst/>
                          <a:latin typeface="+mn-ea"/>
                          <a:ea typeface="+mn-ea"/>
                        </a:rPr>
                        <a:t>组织提出的特定的信息安全技术控制措施的方案设计、评审（可选）</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2968661316"/>
                  </a:ext>
                </a:extLst>
              </a:tr>
            </a:tbl>
          </a:graphicData>
        </a:graphic>
      </p:graphicFrame>
    </p:spTree>
    <p:extLst>
      <p:ext uri="{BB962C8B-B14F-4D97-AF65-F5344CB8AC3E}">
        <p14:creationId xmlns:p14="http://schemas.microsoft.com/office/powerpoint/2010/main" val="4601012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6" name="矩形 5"/>
          <p:cNvSpPr/>
          <p:nvPr/>
        </p:nvSpPr>
        <p:spPr>
          <a:xfrm>
            <a:off x="755576" y="2567094"/>
            <a:ext cx="1352934" cy="501932"/>
          </a:xfrm>
          <a:prstGeom prst="rect">
            <a:avLst/>
          </a:prstGeom>
        </p:spPr>
        <p:txBody>
          <a:bodyPr wrap="none">
            <a:spAutoFit/>
          </a:bodyPr>
          <a:lstStyle/>
          <a:p>
            <a:pPr indent="267970" algn="just">
              <a:lnSpc>
                <a:spcPct val="150000"/>
              </a:lnSpc>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1. </a:t>
            </a:r>
            <a:r>
              <a:rPr lang="zh-CN" altLang="zh-CN" sz="2000" kern="100" dirty="0">
                <a:latin typeface="等线" panose="02010600030101010101" pitchFamily="2" charset="-122"/>
                <a:cs typeface="Times New Roman" panose="02020603050405020304" pitchFamily="18" charset="0"/>
              </a:rPr>
              <a:t>信息</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7" name="矩形 6"/>
          <p:cNvSpPr/>
          <p:nvPr/>
        </p:nvSpPr>
        <p:spPr>
          <a:xfrm>
            <a:off x="755576" y="3133795"/>
            <a:ext cx="1865895" cy="501932"/>
          </a:xfrm>
          <a:prstGeom prst="rect">
            <a:avLst/>
          </a:prstGeom>
        </p:spPr>
        <p:txBody>
          <a:bodyPr wrap="none">
            <a:spAutoFit/>
          </a:bodyPr>
          <a:lstStyle/>
          <a:p>
            <a:pPr indent="267970" algn="just">
              <a:lnSpc>
                <a:spcPct val="150000"/>
              </a:lnSpc>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2. </a:t>
            </a:r>
            <a:r>
              <a:rPr lang="zh-CN" altLang="zh-CN" sz="2000" kern="100" dirty="0">
                <a:latin typeface="等线" panose="02010600030101010101" pitchFamily="2" charset="-122"/>
                <a:cs typeface="Times New Roman" panose="02020603050405020304" pitchFamily="18" charset="0"/>
              </a:rPr>
              <a:t>信息系统</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8" name="矩形 7"/>
          <p:cNvSpPr/>
          <p:nvPr/>
        </p:nvSpPr>
        <p:spPr>
          <a:xfrm>
            <a:off x="755576" y="3730018"/>
            <a:ext cx="1865895" cy="501932"/>
          </a:xfrm>
          <a:prstGeom prst="rect">
            <a:avLst/>
          </a:prstGeom>
        </p:spPr>
        <p:txBody>
          <a:bodyPr wrap="none">
            <a:spAutoFit/>
          </a:bodyPr>
          <a:lstStyle/>
          <a:p>
            <a:pPr indent="267970" algn="just">
              <a:lnSpc>
                <a:spcPct val="150000"/>
              </a:lnSpc>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3. </a:t>
            </a:r>
            <a:r>
              <a:rPr lang="zh-CN" altLang="zh-CN" sz="2000" kern="100" dirty="0">
                <a:latin typeface="等线" panose="02010600030101010101" pitchFamily="2" charset="-122"/>
                <a:cs typeface="Times New Roman" panose="02020603050405020304" pitchFamily="18" charset="0"/>
              </a:rPr>
              <a:t>信息安全</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9" name="矩形 8"/>
          <p:cNvSpPr/>
          <p:nvPr/>
        </p:nvSpPr>
        <p:spPr>
          <a:xfrm>
            <a:off x="755576" y="4326241"/>
            <a:ext cx="2378856" cy="501932"/>
          </a:xfrm>
          <a:prstGeom prst="rect">
            <a:avLst/>
          </a:prstGeom>
        </p:spPr>
        <p:txBody>
          <a:bodyPr wrap="none">
            <a:spAutoFit/>
          </a:bodyPr>
          <a:lstStyle/>
          <a:p>
            <a:pPr indent="267970" algn="just">
              <a:lnSpc>
                <a:spcPct val="150000"/>
              </a:lnSpc>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4. </a:t>
            </a:r>
            <a:r>
              <a:rPr lang="zh-CN" altLang="zh-CN" sz="2000" kern="100" dirty="0">
                <a:latin typeface="等线" panose="02010600030101010101" pitchFamily="2" charset="-122"/>
                <a:cs typeface="Times New Roman" panose="02020603050405020304" pitchFamily="18" charset="0"/>
              </a:rPr>
              <a:t>信息安全属性</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0" name="矩形 9"/>
          <p:cNvSpPr/>
          <p:nvPr/>
        </p:nvSpPr>
        <p:spPr>
          <a:xfrm>
            <a:off x="755576" y="4922464"/>
            <a:ext cx="3404778" cy="501932"/>
          </a:xfrm>
          <a:prstGeom prst="rect">
            <a:avLst/>
          </a:prstGeom>
        </p:spPr>
        <p:txBody>
          <a:bodyPr wrap="none">
            <a:spAutoFit/>
          </a:bodyPr>
          <a:lstStyle/>
          <a:p>
            <a:pPr indent="267970" algn="just">
              <a:lnSpc>
                <a:spcPct val="150000"/>
              </a:lnSpc>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5. </a:t>
            </a:r>
            <a:r>
              <a:rPr lang="zh-CN" altLang="zh-CN" sz="2000" kern="100" dirty="0">
                <a:latin typeface="等线" panose="02010600030101010101" pitchFamily="2" charset="-122"/>
                <a:cs typeface="Times New Roman" panose="02020603050405020304" pitchFamily="18" charset="0"/>
              </a:rPr>
              <a:t>信息安全管理及其内容</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11" name="矩形 10"/>
          <p:cNvSpPr/>
          <p:nvPr/>
        </p:nvSpPr>
        <p:spPr>
          <a:xfrm>
            <a:off x="755576" y="5518687"/>
            <a:ext cx="3661259" cy="501932"/>
          </a:xfrm>
          <a:prstGeom prst="rect">
            <a:avLst/>
          </a:prstGeom>
        </p:spPr>
        <p:txBody>
          <a:bodyPr wrap="none">
            <a:spAutoFit/>
          </a:bodyPr>
          <a:lstStyle/>
          <a:p>
            <a:pPr indent="267970" algn="just">
              <a:lnSpc>
                <a:spcPct val="150000"/>
              </a:lnSpc>
              <a:spcAft>
                <a:spcPts val="0"/>
              </a:spcAft>
            </a:pPr>
            <a:r>
              <a:rPr lang="en-US" altLang="zh-CN" sz="2000" kern="100" dirty="0">
                <a:latin typeface="宋体" panose="02010600030101010101" pitchFamily="2" charset="-122"/>
                <a:ea typeface="等线" panose="02010600030101010101" pitchFamily="2" charset="-122"/>
                <a:cs typeface="Times New Roman" panose="02020603050405020304" pitchFamily="18" charset="0"/>
              </a:rPr>
              <a:t>6.</a:t>
            </a:r>
            <a:r>
              <a:rPr lang="zh-CN" altLang="en-US" sz="2000" kern="100" dirty="0">
                <a:latin typeface="宋体" panose="02010600030101010101" pitchFamily="2" charset="-122"/>
                <a:ea typeface="等线" panose="02010600030101010101" pitchFamily="2" charset="-122"/>
                <a:cs typeface="Times New Roman" panose="02020603050405020304" pitchFamily="18" charset="0"/>
              </a:rPr>
              <a:t> </a:t>
            </a:r>
            <a:r>
              <a:rPr lang="zh-CN" altLang="zh-CN" sz="2000" kern="100" dirty="0">
                <a:latin typeface="等线" panose="02010600030101010101" pitchFamily="2" charset="-122"/>
                <a:cs typeface="Times New Roman" panose="02020603050405020304" pitchFamily="18" charset="0"/>
              </a:rPr>
              <a:t>木桶原理与信息安全管理</a:t>
            </a:r>
            <a:endParaRPr lang="zh-CN" altLang="zh-CN" sz="2000"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1026" name="Picture 2">
            <a:extLst>
              <a:ext uri="{FF2B5EF4-FFF2-40B4-BE49-F238E27FC236}">
                <a16:creationId xmlns:a16="http://schemas.microsoft.com/office/drawing/2014/main" id="{66D18BB2-22AE-4BB3-BB30-6DCBAFE93A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3648" y="2945325"/>
            <a:ext cx="3586922"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1074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graphicFrame>
        <p:nvGraphicFramePr>
          <p:cNvPr id="4" name="表格 3"/>
          <p:cNvGraphicFramePr>
            <a:graphicFrameLocks noGrp="1"/>
          </p:cNvGraphicFramePr>
          <p:nvPr>
            <p:extLst>
              <p:ext uri="{D42A27DB-BD31-4B8C-83A1-F6EECF244321}">
                <p14:modId xmlns:p14="http://schemas.microsoft.com/office/powerpoint/2010/main" val="1132264214"/>
              </p:ext>
            </p:extLst>
          </p:nvPr>
        </p:nvGraphicFramePr>
        <p:xfrm>
          <a:off x="225859" y="2615156"/>
          <a:ext cx="8856984" cy="4023360"/>
        </p:xfrm>
        <a:graphic>
          <a:graphicData uri="http://schemas.openxmlformats.org/drawingml/2006/table">
            <a:tbl>
              <a:tblPr>
                <a:tableStyleId>{5C22544A-7EE6-4342-B048-85BDC9FD1C3A}</a:tableStyleId>
              </a:tblPr>
              <a:tblGrid>
                <a:gridCol w="2736304">
                  <a:extLst>
                    <a:ext uri="{9D8B030D-6E8A-4147-A177-3AD203B41FA5}">
                      <a16:colId xmlns:a16="http://schemas.microsoft.com/office/drawing/2014/main" val="3024544513"/>
                    </a:ext>
                  </a:extLst>
                </a:gridCol>
                <a:gridCol w="6120680">
                  <a:extLst>
                    <a:ext uri="{9D8B030D-6E8A-4147-A177-3AD203B41FA5}">
                      <a16:colId xmlns:a16="http://schemas.microsoft.com/office/drawing/2014/main" val="2814692160"/>
                    </a:ext>
                  </a:extLst>
                </a:gridCol>
              </a:tblGrid>
              <a:tr h="268393">
                <a:tc>
                  <a:txBody>
                    <a:bodyPr/>
                    <a:lstStyle/>
                    <a:p>
                      <a:pPr algn="ctr">
                        <a:lnSpc>
                          <a:spcPct val="150000"/>
                        </a:lnSpc>
                        <a:spcAft>
                          <a:spcPts val="0"/>
                        </a:spcAft>
                      </a:pPr>
                      <a:r>
                        <a:rPr lang="zh-CN" sz="1600" kern="0">
                          <a:effectLst/>
                          <a:latin typeface="+mn-ea"/>
                          <a:ea typeface="+mn-ea"/>
                        </a:rPr>
                        <a:t>阶段</a:t>
                      </a:r>
                      <a:endParaRPr lang="zh-CN" sz="1600" kern="100">
                        <a:effectLst/>
                        <a:latin typeface="+mn-ea"/>
                        <a:ea typeface="+mn-ea"/>
                        <a:cs typeface="Times New Roman" panose="02020603050405020304" pitchFamily="18" charset="0"/>
                      </a:endParaRPr>
                    </a:p>
                  </a:txBody>
                  <a:tcPr marL="0" marR="0" marT="0" marB="0" anchor="ctr"/>
                </a:tc>
                <a:tc>
                  <a:txBody>
                    <a:bodyPr/>
                    <a:lstStyle/>
                    <a:p>
                      <a:pPr algn="ctr">
                        <a:lnSpc>
                          <a:spcPct val="150000"/>
                        </a:lnSpc>
                        <a:spcAft>
                          <a:spcPts val="0"/>
                        </a:spcAft>
                      </a:pPr>
                      <a:r>
                        <a:rPr lang="zh-CN" sz="1600" kern="0">
                          <a:effectLst/>
                          <a:latin typeface="+mn-ea"/>
                          <a:ea typeface="+mn-ea"/>
                        </a:rPr>
                        <a:t>阶段工作内容</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4126142102"/>
                  </a:ext>
                </a:extLst>
              </a:tr>
              <a:tr h="268393">
                <a:tc rowSpan="3">
                  <a:txBody>
                    <a:bodyPr/>
                    <a:lstStyle/>
                    <a:p>
                      <a:pPr algn="ctr">
                        <a:lnSpc>
                          <a:spcPct val="150000"/>
                        </a:lnSpc>
                        <a:spcAft>
                          <a:spcPts val="0"/>
                        </a:spcAft>
                      </a:pPr>
                      <a:r>
                        <a:rPr lang="zh-CN" sz="1600" kern="0" dirty="0">
                          <a:effectLst/>
                          <a:latin typeface="+mn-ea"/>
                          <a:ea typeface="+mn-ea"/>
                        </a:rPr>
                        <a:t>实施（实施和运行）</a:t>
                      </a:r>
                      <a:endParaRPr lang="zh-CN" sz="1600" kern="100" dirty="0">
                        <a:effectLst/>
                        <a:latin typeface="+mn-ea"/>
                        <a:ea typeface="+mn-ea"/>
                        <a:cs typeface="Times New Roman" panose="02020603050405020304" pitchFamily="18" charset="0"/>
                      </a:endParaRPr>
                    </a:p>
                  </a:txBody>
                  <a:tcPr marL="0" marR="0" marT="0" marB="0" anchor="ctr"/>
                </a:tc>
                <a:tc>
                  <a:txBody>
                    <a:bodyPr/>
                    <a:lstStyle/>
                    <a:p>
                      <a:pPr algn="l">
                        <a:lnSpc>
                          <a:spcPct val="150000"/>
                        </a:lnSpc>
                        <a:spcAft>
                          <a:spcPts val="0"/>
                        </a:spcAft>
                      </a:pPr>
                      <a:r>
                        <a:rPr lang="en-US" sz="1600" kern="0">
                          <a:effectLst/>
                          <a:latin typeface="+mn-ea"/>
                          <a:ea typeface="+mn-ea"/>
                        </a:rPr>
                        <a:t>1.</a:t>
                      </a:r>
                      <a:r>
                        <a:rPr lang="zh-CN" sz="1600" kern="0">
                          <a:effectLst/>
                          <a:latin typeface="+mn-ea"/>
                          <a:ea typeface="+mn-ea"/>
                        </a:rPr>
                        <a:t>批准</a:t>
                      </a:r>
                      <a:r>
                        <a:rPr lang="en-US" sz="1600" kern="0">
                          <a:effectLst/>
                          <a:latin typeface="+mn-ea"/>
                          <a:ea typeface="+mn-ea"/>
                        </a:rPr>
                        <a:t>ISMS</a:t>
                      </a:r>
                      <a:r>
                        <a:rPr lang="zh-CN" sz="1600" kern="0">
                          <a:effectLst/>
                          <a:latin typeface="+mn-ea"/>
                          <a:ea typeface="+mn-ea"/>
                        </a:rPr>
                        <a:t>文件并颁布实施</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4075892582"/>
                  </a:ext>
                </a:extLst>
              </a:tr>
              <a:tr h="268393">
                <a:tc vMerge="1">
                  <a:txBody>
                    <a:bodyPr/>
                    <a:lstStyle/>
                    <a:p>
                      <a:endParaRPr lang="zh-CN" altLang="en-US"/>
                    </a:p>
                  </a:txBody>
                  <a:tcPr/>
                </a:tc>
                <a:tc>
                  <a:txBody>
                    <a:bodyPr/>
                    <a:lstStyle/>
                    <a:p>
                      <a:pPr algn="l">
                        <a:lnSpc>
                          <a:spcPct val="150000"/>
                        </a:lnSpc>
                        <a:spcAft>
                          <a:spcPts val="0"/>
                        </a:spcAft>
                      </a:pPr>
                      <a:r>
                        <a:rPr lang="en-US" sz="1600" kern="0">
                          <a:effectLst/>
                          <a:latin typeface="+mn-ea"/>
                          <a:ea typeface="+mn-ea"/>
                        </a:rPr>
                        <a:t>2.</a:t>
                      </a:r>
                      <a:r>
                        <a:rPr lang="zh-CN" sz="1600" kern="0">
                          <a:effectLst/>
                          <a:latin typeface="+mn-ea"/>
                          <a:ea typeface="+mn-ea"/>
                        </a:rPr>
                        <a:t>对</a:t>
                      </a:r>
                      <a:r>
                        <a:rPr lang="en-US" sz="1600" kern="0">
                          <a:effectLst/>
                          <a:latin typeface="+mn-ea"/>
                          <a:ea typeface="+mn-ea"/>
                        </a:rPr>
                        <a:t>ISMS</a:t>
                      </a:r>
                      <a:r>
                        <a:rPr lang="zh-CN" sz="1600" kern="0">
                          <a:effectLst/>
                          <a:latin typeface="+mn-ea"/>
                          <a:ea typeface="+mn-ea"/>
                        </a:rPr>
                        <a:t>文件开展宣传贯彻和培训</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1658659648"/>
                  </a:ext>
                </a:extLst>
              </a:tr>
              <a:tr h="268393">
                <a:tc vMerge="1">
                  <a:txBody>
                    <a:bodyPr/>
                    <a:lstStyle/>
                    <a:p>
                      <a:endParaRPr lang="zh-CN" altLang="en-US"/>
                    </a:p>
                  </a:txBody>
                  <a:tcPr/>
                </a:tc>
                <a:tc>
                  <a:txBody>
                    <a:bodyPr/>
                    <a:lstStyle/>
                    <a:p>
                      <a:pPr algn="l">
                        <a:lnSpc>
                          <a:spcPct val="150000"/>
                        </a:lnSpc>
                        <a:spcAft>
                          <a:spcPts val="0"/>
                        </a:spcAft>
                      </a:pPr>
                      <a:r>
                        <a:rPr lang="en-US" sz="1600" kern="0">
                          <a:effectLst/>
                          <a:latin typeface="+mn-ea"/>
                          <a:ea typeface="+mn-ea"/>
                        </a:rPr>
                        <a:t>3.</a:t>
                      </a:r>
                      <a:r>
                        <a:rPr lang="zh-CN" sz="1600" kern="0">
                          <a:effectLst/>
                          <a:latin typeface="+mn-ea"/>
                          <a:ea typeface="+mn-ea"/>
                        </a:rPr>
                        <a:t>确保承担信息安全职责的员工按照</a:t>
                      </a:r>
                      <a:r>
                        <a:rPr lang="en-US" sz="1600" kern="0">
                          <a:effectLst/>
                          <a:latin typeface="+mn-ea"/>
                          <a:ea typeface="+mn-ea"/>
                        </a:rPr>
                        <a:t>ISMS</a:t>
                      </a:r>
                      <a:r>
                        <a:rPr lang="zh-CN" sz="1600" kern="0">
                          <a:effectLst/>
                          <a:latin typeface="+mn-ea"/>
                          <a:ea typeface="+mn-ea"/>
                        </a:rPr>
                        <a:t>文件要求执行</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4262765639"/>
                  </a:ext>
                </a:extLst>
              </a:tr>
              <a:tr h="268393">
                <a:tc rowSpan="4">
                  <a:txBody>
                    <a:bodyPr/>
                    <a:lstStyle/>
                    <a:p>
                      <a:pPr algn="ctr">
                        <a:lnSpc>
                          <a:spcPct val="150000"/>
                        </a:lnSpc>
                        <a:spcAft>
                          <a:spcPts val="0"/>
                        </a:spcAft>
                      </a:pPr>
                      <a:r>
                        <a:rPr lang="zh-CN" sz="1600" kern="0">
                          <a:effectLst/>
                          <a:latin typeface="+mn-ea"/>
                          <a:ea typeface="+mn-ea"/>
                        </a:rPr>
                        <a:t>检查（监视和评审）</a:t>
                      </a:r>
                      <a:endParaRPr lang="zh-CN" sz="1600" kern="100">
                        <a:effectLst/>
                        <a:latin typeface="+mn-ea"/>
                        <a:ea typeface="+mn-ea"/>
                        <a:cs typeface="Times New Roman" panose="02020603050405020304" pitchFamily="18" charset="0"/>
                      </a:endParaRPr>
                    </a:p>
                  </a:txBody>
                  <a:tcPr marL="0" marR="0" marT="0" marB="0" anchor="ctr"/>
                </a:tc>
                <a:tc>
                  <a:txBody>
                    <a:bodyPr/>
                    <a:lstStyle/>
                    <a:p>
                      <a:pPr algn="l">
                        <a:lnSpc>
                          <a:spcPct val="150000"/>
                        </a:lnSpc>
                        <a:spcAft>
                          <a:spcPts val="0"/>
                        </a:spcAft>
                      </a:pPr>
                      <a:r>
                        <a:rPr lang="en-US" sz="1600" kern="0">
                          <a:effectLst/>
                          <a:latin typeface="+mn-ea"/>
                          <a:ea typeface="+mn-ea"/>
                        </a:rPr>
                        <a:t>1.</a:t>
                      </a:r>
                      <a:r>
                        <a:rPr lang="zh-CN" sz="1600" kern="0">
                          <a:effectLst/>
                          <a:latin typeface="+mn-ea"/>
                          <a:ea typeface="+mn-ea"/>
                        </a:rPr>
                        <a:t>编制控制措施有效性测量程序</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4216953246"/>
                  </a:ext>
                </a:extLst>
              </a:tr>
              <a:tr h="268393">
                <a:tc vMerge="1">
                  <a:txBody>
                    <a:bodyPr/>
                    <a:lstStyle/>
                    <a:p>
                      <a:endParaRPr lang="zh-CN" altLang="en-US"/>
                    </a:p>
                  </a:txBody>
                  <a:tcPr/>
                </a:tc>
                <a:tc>
                  <a:txBody>
                    <a:bodyPr/>
                    <a:lstStyle/>
                    <a:p>
                      <a:pPr algn="l">
                        <a:lnSpc>
                          <a:spcPct val="150000"/>
                        </a:lnSpc>
                        <a:spcAft>
                          <a:spcPts val="0"/>
                        </a:spcAft>
                      </a:pPr>
                      <a:r>
                        <a:rPr lang="en-US" sz="1600" kern="0">
                          <a:effectLst/>
                          <a:latin typeface="+mn-ea"/>
                          <a:ea typeface="+mn-ea"/>
                        </a:rPr>
                        <a:t>2.</a:t>
                      </a:r>
                      <a:r>
                        <a:rPr lang="zh-CN" sz="1600" kern="0">
                          <a:effectLst/>
                          <a:latin typeface="+mn-ea"/>
                          <a:ea typeface="+mn-ea"/>
                        </a:rPr>
                        <a:t>实施检查和测量</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1271008598"/>
                  </a:ext>
                </a:extLst>
              </a:tr>
              <a:tr h="268393">
                <a:tc vMerge="1">
                  <a:txBody>
                    <a:bodyPr/>
                    <a:lstStyle/>
                    <a:p>
                      <a:endParaRPr lang="zh-CN" altLang="en-US"/>
                    </a:p>
                  </a:txBody>
                  <a:tcPr/>
                </a:tc>
                <a:tc>
                  <a:txBody>
                    <a:bodyPr/>
                    <a:lstStyle/>
                    <a:p>
                      <a:pPr algn="l">
                        <a:lnSpc>
                          <a:spcPct val="150000"/>
                        </a:lnSpc>
                        <a:spcAft>
                          <a:spcPts val="0"/>
                        </a:spcAft>
                      </a:pPr>
                      <a:r>
                        <a:rPr lang="en-US" sz="1600" kern="0">
                          <a:effectLst/>
                          <a:latin typeface="+mn-ea"/>
                          <a:ea typeface="+mn-ea"/>
                        </a:rPr>
                        <a:t>3.</a:t>
                      </a:r>
                      <a:r>
                        <a:rPr lang="zh-CN" sz="1600" kern="0">
                          <a:effectLst/>
                          <a:latin typeface="+mn-ea"/>
                          <a:ea typeface="+mn-ea"/>
                        </a:rPr>
                        <a:t>内审员培训和执行内部审核</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283595204"/>
                  </a:ext>
                </a:extLst>
              </a:tr>
              <a:tr h="268393">
                <a:tc vMerge="1">
                  <a:txBody>
                    <a:bodyPr/>
                    <a:lstStyle/>
                    <a:p>
                      <a:endParaRPr lang="zh-CN" altLang="en-US"/>
                    </a:p>
                  </a:txBody>
                  <a:tcPr/>
                </a:tc>
                <a:tc>
                  <a:txBody>
                    <a:bodyPr/>
                    <a:lstStyle/>
                    <a:p>
                      <a:pPr algn="l">
                        <a:lnSpc>
                          <a:spcPct val="150000"/>
                        </a:lnSpc>
                        <a:spcAft>
                          <a:spcPts val="0"/>
                        </a:spcAft>
                      </a:pPr>
                      <a:r>
                        <a:rPr lang="en-US" sz="1600" kern="0">
                          <a:effectLst/>
                          <a:latin typeface="+mn-ea"/>
                          <a:ea typeface="+mn-ea"/>
                        </a:rPr>
                        <a:t>4.</a:t>
                      </a:r>
                      <a:r>
                        <a:rPr lang="zh-CN" sz="1600" kern="0">
                          <a:effectLst/>
                          <a:latin typeface="+mn-ea"/>
                          <a:ea typeface="+mn-ea"/>
                        </a:rPr>
                        <a:t>执行管理评审</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1750032081"/>
                  </a:ext>
                </a:extLst>
              </a:tr>
              <a:tr h="268393">
                <a:tc rowSpan="3">
                  <a:txBody>
                    <a:bodyPr/>
                    <a:lstStyle/>
                    <a:p>
                      <a:pPr algn="ctr">
                        <a:lnSpc>
                          <a:spcPct val="150000"/>
                        </a:lnSpc>
                        <a:spcAft>
                          <a:spcPts val="0"/>
                        </a:spcAft>
                      </a:pPr>
                      <a:r>
                        <a:rPr lang="zh-CN" sz="1600" kern="0">
                          <a:effectLst/>
                          <a:latin typeface="+mn-ea"/>
                          <a:ea typeface="+mn-ea"/>
                        </a:rPr>
                        <a:t>改进（持续改进）</a:t>
                      </a:r>
                      <a:endParaRPr lang="zh-CN" sz="1600" kern="100">
                        <a:effectLst/>
                        <a:latin typeface="+mn-ea"/>
                        <a:ea typeface="+mn-ea"/>
                        <a:cs typeface="Times New Roman" panose="02020603050405020304" pitchFamily="18" charset="0"/>
                      </a:endParaRPr>
                    </a:p>
                  </a:txBody>
                  <a:tcPr marL="0" marR="0" marT="0" marB="0" anchor="ctr"/>
                </a:tc>
                <a:tc>
                  <a:txBody>
                    <a:bodyPr/>
                    <a:lstStyle/>
                    <a:p>
                      <a:pPr algn="l">
                        <a:lnSpc>
                          <a:spcPct val="150000"/>
                        </a:lnSpc>
                        <a:spcAft>
                          <a:spcPts val="0"/>
                        </a:spcAft>
                      </a:pPr>
                      <a:r>
                        <a:rPr lang="en-US" sz="1600" kern="0">
                          <a:effectLst/>
                          <a:latin typeface="+mn-ea"/>
                          <a:ea typeface="+mn-ea"/>
                        </a:rPr>
                        <a:t>1.</a:t>
                      </a:r>
                      <a:r>
                        <a:rPr lang="zh-CN" sz="1600" kern="0">
                          <a:effectLst/>
                          <a:latin typeface="+mn-ea"/>
                          <a:ea typeface="+mn-ea"/>
                        </a:rPr>
                        <a:t>采取预防措施（可选）</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656623447"/>
                  </a:ext>
                </a:extLst>
              </a:tr>
              <a:tr h="268393">
                <a:tc vMerge="1">
                  <a:txBody>
                    <a:bodyPr/>
                    <a:lstStyle/>
                    <a:p>
                      <a:endParaRPr lang="zh-CN" altLang="en-US"/>
                    </a:p>
                  </a:txBody>
                  <a:tcPr/>
                </a:tc>
                <a:tc>
                  <a:txBody>
                    <a:bodyPr/>
                    <a:lstStyle/>
                    <a:p>
                      <a:pPr algn="l">
                        <a:lnSpc>
                          <a:spcPct val="150000"/>
                        </a:lnSpc>
                        <a:spcAft>
                          <a:spcPts val="0"/>
                        </a:spcAft>
                      </a:pPr>
                      <a:r>
                        <a:rPr lang="en-US" sz="1600" kern="0">
                          <a:effectLst/>
                          <a:latin typeface="+mn-ea"/>
                          <a:ea typeface="+mn-ea"/>
                        </a:rPr>
                        <a:t>2.</a:t>
                      </a:r>
                      <a:r>
                        <a:rPr lang="zh-CN" sz="1600" kern="0">
                          <a:effectLst/>
                          <a:latin typeface="+mn-ea"/>
                          <a:ea typeface="+mn-ea"/>
                        </a:rPr>
                        <a:t>采取纠正措施（可选）</a:t>
                      </a:r>
                      <a:endParaRPr lang="zh-CN" sz="1600" kern="10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3839819819"/>
                  </a:ext>
                </a:extLst>
              </a:tr>
              <a:tr h="268393">
                <a:tc vMerge="1">
                  <a:txBody>
                    <a:bodyPr/>
                    <a:lstStyle/>
                    <a:p>
                      <a:endParaRPr lang="zh-CN" altLang="en-US"/>
                    </a:p>
                  </a:txBody>
                  <a:tcPr/>
                </a:tc>
                <a:tc>
                  <a:txBody>
                    <a:bodyPr/>
                    <a:lstStyle/>
                    <a:p>
                      <a:pPr algn="l">
                        <a:lnSpc>
                          <a:spcPct val="150000"/>
                        </a:lnSpc>
                        <a:spcAft>
                          <a:spcPts val="0"/>
                        </a:spcAft>
                      </a:pPr>
                      <a:r>
                        <a:rPr lang="en-US" sz="1600" kern="0" dirty="0">
                          <a:effectLst/>
                          <a:latin typeface="+mn-ea"/>
                          <a:ea typeface="+mn-ea"/>
                        </a:rPr>
                        <a:t>3.</a:t>
                      </a:r>
                      <a:r>
                        <a:rPr lang="zh-CN" sz="1600" kern="0" dirty="0">
                          <a:effectLst/>
                          <a:latin typeface="+mn-ea"/>
                          <a:ea typeface="+mn-ea"/>
                        </a:rPr>
                        <a:t>采取措施，持续改进</a:t>
                      </a:r>
                      <a:r>
                        <a:rPr lang="en-US" sz="1600" kern="0" dirty="0">
                          <a:effectLst/>
                          <a:latin typeface="+mn-ea"/>
                          <a:ea typeface="+mn-ea"/>
                        </a:rPr>
                        <a:t>ISMS</a:t>
                      </a:r>
                      <a:endParaRPr lang="zh-CN" sz="1600" kern="100" dirty="0">
                        <a:effectLst/>
                        <a:latin typeface="+mn-ea"/>
                        <a:ea typeface="+mn-ea"/>
                        <a:cs typeface="Times New Roman" panose="02020603050405020304" pitchFamily="18" charset="0"/>
                      </a:endParaRPr>
                    </a:p>
                  </a:txBody>
                  <a:tcPr marL="0" marR="0" marT="0" marB="0" anchor="ctr"/>
                </a:tc>
                <a:extLst>
                  <a:ext uri="{0D108BD9-81ED-4DB2-BD59-A6C34878D82A}">
                    <a16:rowId xmlns:a16="http://schemas.microsoft.com/office/drawing/2014/main" val="1561792005"/>
                  </a:ext>
                </a:extLst>
              </a:tr>
            </a:tbl>
          </a:graphicData>
        </a:graphic>
      </p:graphicFrame>
      <p:sp>
        <p:nvSpPr>
          <p:cNvPr id="7" name="内容占位符 2"/>
          <p:cNvSpPr>
            <a:spLocks noGrp="1"/>
          </p:cNvSpPr>
          <p:nvPr>
            <p:ph idx="1"/>
          </p:nvPr>
        </p:nvSpPr>
        <p:spPr>
          <a:xfrm>
            <a:off x="539551" y="1711825"/>
            <a:ext cx="8229600" cy="596223"/>
          </a:xfrm>
        </p:spPr>
        <p:txBody>
          <a:bodyPr/>
          <a:lstStyle/>
          <a:p>
            <a:pPr marL="0" indent="0">
              <a:buNone/>
            </a:pPr>
            <a:r>
              <a:rPr lang="en-US" altLang="zh-CN" dirty="0"/>
              <a:t>1.1.2</a:t>
            </a:r>
            <a:r>
              <a:rPr lang="zh-CN" altLang="en-US" dirty="0"/>
              <a:t> 信息安全管理体系模型</a:t>
            </a:r>
          </a:p>
        </p:txBody>
      </p:sp>
      <p:sp>
        <p:nvSpPr>
          <p:cNvPr id="8" name="矩形 7"/>
          <p:cNvSpPr/>
          <p:nvPr/>
        </p:nvSpPr>
        <p:spPr>
          <a:xfrm>
            <a:off x="899592" y="2000642"/>
            <a:ext cx="1987724"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4.ISMS</a:t>
            </a:r>
            <a:r>
              <a:rPr lang="zh-CN" altLang="zh-CN" b="1" kern="100" dirty="0">
                <a:latin typeface="等线" panose="02010600030101010101" pitchFamily="2" charset="-122"/>
                <a:cs typeface="Times New Roman" panose="02020603050405020304" pitchFamily="18" charset="0"/>
              </a:rPr>
              <a:t>与</a:t>
            </a:r>
            <a:r>
              <a:rPr lang="en-US" altLang="zh-CN" b="1" kern="100" dirty="0">
                <a:latin typeface="等线" panose="02010600030101010101" pitchFamily="2" charset="-122"/>
                <a:cs typeface="Times New Roman" panose="02020603050405020304" pitchFamily="18" charset="0"/>
              </a:rPr>
              <a:t>PDCA</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26708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F54F9132-BF5F-4DEE-8A68-819F9DD6719A}"/>
              </a:ext>
            </a:extLst>
          </p:cNvPr>
          <p:cNvSpPr/>
          <p:nvPr/>
        </p:nvSpPr>
        <p:spPr>
          <a:xfrm>
            <a:off x="755576" y="2937480"/>
            <a:ext cx="7848872" cy="315581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14" name="矩形 13"/>
          <p:cNvSpPr/>
          <p:nvPr/>
        </p:nvSpPr>
        <p:spPr>
          <a:xfrm>
            <a:off x="892505" y="2389615"/>
            <a:ext cx="3252493"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5.ISMS</a:t>
            </a:r>
            <a:r>
              <a:rPr lang="zh-CN" altLang="zh-CN" b="1" kern="100" dirty="0">
                <a:latin typeface="+mn-ea"/>
                <a:cs typeface="Times New Roman" panose="02020603050405020304" pitchFamily="18" charset="0"/>
              </a:rPr>
              <a:t>的</a:t>
            </a:r>
            <a:r>
              <a:rPr lang="en-US" altLang="zh-CN" b="1" kern="100" dirty="0">
                <a:latin typeface="+mn-ea"/>
                <a:cs typeface="Times New Roman" panose="02020603050405020304" pitchFamily="18" charset="0"/>
              </a:rPr>
              <a:t>PDCA</a:t>
            </a:r>
            <a:r>
              <a:rPr lang="zh-CN" altLang="zh-CN" b="1" kern="100" dirty="0">
                <a:latin typeface="+mn-ea"/>
                <a:cs typeface="Times New Roman" panose="02020603050405020304" pitchFamily="18" charset="0"/>
              </a:rPr>
              <a:t>各阶段的特点</a:t>
            </a:r>
            <a:endParaRPr lang="zh-CN" altLang="zh-CN" kern="100" dirty="0">
              <a:latin typeface="+mn-ea"/>
              <a:cs typeface="Times New Roman" panose="02020603050405020304" pitchFamily="18" charset="0"/>
            </a:endParaRPr>
          </a:p>
        </p:txBody>
      </p:sp>
      <p:sp>
        <p:nvSpPr>
          <p:cNvPr id="6" name="矩形 5"/>
          <p:cNvSpPr/>
          <p:nvPr/>
        </p:nvSpPr>
        <p:spPr>
          <a:xfrm>
            <a:off x="1043608" y="2850575"/>
            <a:ext cx="1734449"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等线" panose="02010600030101010101" pitchFamily="2" charset="-122"/>
                <a:cs typeface="Times New Roman" panose="02020603050405020304" pitchFamily="18" charset="0"/>
              </a:rPr>
              <a:t>）计划阶段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7" name="矩形 6"/>
          <p:cNvSpPr/>
          <p:nvPr/>
        </p:nvSpPr>
        <p:spPr>
          <a:xfrm>
            <a:off x="971600" y="3304710"/>
            <a:ext cx="7416824" cy="2572562"/>
          </a:xfrm>
          <a:prstGeom prst="rect">
            <a:avLst/>
          </a:prstGeom>
        </p:spPr>
        <p:txBody>
          <a:bodyPr wrap="square">
            <a:spAutoFit/>
          </a:bodyPr>
          <a:lstStyle/>
          <a:p>
            <a:pPr indent="266700" algn="just">
              <a:lnSpc>
                <a:spcPct val="150000"/>
              </a:lnSpc>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）确定信息安全方针。</a:t>
            </a:r>
          </a:p>
          <a:p>
            <a:pPr marL="804863" algn="just">
              <a:lnSpc>
                <a:spcPct val="150000"/>
              </a:lnSpc>
              <a:spcAft>
                <a:spcPts val="600"/>
              </a:spcAft>
            </a:pPr>
            <a:r>
              <a:rPr lang="zh-CN" altLang="zh-CN" kern="100" dirty="0">
                <a:latin typeface="+mn-ea"/>
                <a:cs typeface="Times New Roman" panose="02020603050405020304" pitchFamily="18" charset="0"/>
              </a:rPr>
              <a:t>在计划阶段要求组织和其管理层确定信息安全方针，包括组织的目标和目的框架、总体方向的建立和信息安全行动原则。</a:t>
            </a:r>
          </a:p>
          <a:p>
            <a:pPr indent="266700" algn="just">
              <a:lnSpc>
                <a:spcPct val="150000"/>
              </a:lnSpc>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）确定信息安全管理体系的范围。</a:t>
            </a:r>
          </a:p>
          <a:p>
            <a:pPr marL="804863"/>
            <a:r>
              <a:rPr lang="zh-CN" altLang="zh-CN" dirty="0">
                <a:latin typeface="+mn-ea"/>
                <a:cs typeface="Times New Roman" panose="02020603050405020304" pitchFamily="18" charset="0"/>
              </a:rPr>
              <a:t>如果信息安全管理体系的范围只包括组织的某些部分时，要清楚地识别系统的从属关系、与其他系统接口、系统的边界。</a:t>
            </a:r>
            <a:endParaRPr lang="zh-CN" altLang="en-US" dirty="0">
              <a:latin typeface="+mn-ea"/>
            </a:endParaRPr>
          </a:p>
        </p:txBody>
      </p:sp>
    </p:spTree>
    <p:extLst>
      <p:ext uri="{BB962C8B-B14F-4D97-AF65-F5344CB8AC3E}">
        <p14:creationId xmlns:p14="http://schemas.microsoft.com/office/powerpoint/2010/main" val="3177503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155CB389-7AB2-43A2-959A-C39678B21FEF}"/>
              </a:ext>
            </a:extLst>
          </p:cNvPr>
          <p:cNvSpPr/>
          <p:nvPr/>
        </p:nvSpPr>
        <p:spPr>
          <a:xfrm>
            <a:off x="755576" y="2937480"/>
            <a:ext cx="7848872" cy="373188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14" name="矩形 13"/>
          <p:cNvSpPr/>
          <p:nvPr/>
        </p:nvSpPr>
        <p:spPr>
          <a:xfrm>
            <a:off x="827584" y="2389615"/>
            <a:ext cx="3382336" cy="460960"/>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5.ISMS</a:t>
            </a:r>
            <a:r>
              <a:rPr lang="zh-CN" altLang="zh-CN" b="1" kern="100" dirty="0">
                <a:latin typeface="等线" panose="02010600030101010101" pitchFamily="2" charset="-122"/>
                <a:cs typeface="Times New Roman" panose="02020603050405020304" pitchFamily="18" charset="0"/>
              </a:rPr>
              <a:t>的</a:t>
            </a:r>
            <a:r>
              <a:rPr lang="en-US" altLang="zh-CN" b="1" kern="100" dirty="0">
                <a:latin typeface="等线" panose="02010600030101010101" pitchFamily="2" charset="-122"/>
                <a:cs typeface="Times New Roman" panose="02020603050405020304" pitchFamily="18" charset="0"/>
              </a:rPr>
              <a:t>PDCA</a:t>
            </a:r>
            <a:r>
              <a:rPr lang="zh-CN" altLang="zh-CN" b="1" kern="100" dirty="0">
                <a:latin typeface="等线" panose="02010600030101010101" pitchFamily="2" charset="-122"/>
                <a:cs typeface="Times New Roman" panose="02020603050405020304" pitchFamily="18" charset="0"/>
              </a:rPr>
              <a:t>各阶段的特点</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6" name="矩形 5"/>
          <p:cNvSpPr/>
          <p:nvPr/>
        </p:nvSpPr>
        <p:spPr>
          <a:xfrm>
            <a:off x="1043608" y="2850575"/>
            <a:ext cx="1734449"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等线" panose="02010600030101010101" pitchFamily="2" charset="-122"/>
                <a:cs typeface="Times New Roman" panose="02020603050405020304" pitchFamily="18" charset="0"/>
              </a:rPr>
              <a:t>）计划阶段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854495" y="3300163"/>
            <a:ext cx="7533930" cy="1969770"/>
          </a:xfrm>
          <a:prstGeom prst="rect">
            <a:avLst/>
          </a:prstGeom>
        </p:spPr>
        <p:txBody>
          <a:bodyPr wrap="square">
            <a:spAutoFit/>
          </a:bodyPr>
          <a:lstStyle/>
          <a:p>
            <a:pPr indent="266700" algn="just">
              <a:lnSpc>
                <a:spcPct val="150000"/>
              </a:lnSpc>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）制定风险识别和评估计划。</a:t>
            </a:r>
          </a:p>
          <a:p>
            <a:pPr marL="804863"/>
            <a:r>
              <a:rPr lang="zh-CN" altLang="zh-CN" dirty="0">
                <a:latin typeface="+mn-ea"/>
                <a:cs typeface="Times New Roman" panose="02020603050405020304" pitchFamily="18" charset="0"/>
              </a:rPr>
              <a:t>风险评估文件应解释组织选择哪一种识别、评估风险的方法，为什么选择此方法，组织所处的业务环境，组织业务的大小和组织面临的风险等。文件也应包括组织选择的工具和技术，解释为什么它们适用于本组织信息安全管理体系的范围和风险，怎样正确地使用这些工具和技术以产生有效的结果。</a:t>
            </a:r>
            <a:endParaRPr lang="zh-CN" altLang="en-US" dirty="0">
              <a:latin typeface="+mn-ea"/>
            </a:endParaRPr>
          </a:p>
        </p:txBody>
      </p:sp>
      <p:sp>
        <p:nvSpPr>
          <p:cNvPr id="5" name="矩形 4"/>
          <p:cNvSpPr/>
          <p:nvPr/>
        </p:nvSpPr>
        <p:spPr>
          <a:xfrm>
            <a:off x="971600" y="5269933"/>
            <a:ext cx="7317905" cy="1138773"/>
          </a:xfrm>
          <a:prstGeom prst="rect">
            <a:avLst/>
          </a:prstGeom>
        </p:spPr>
        <p:txBody>
          <a:bodyPr wrap="square">
            <a:spAutoFit/>
          </a:bodyPr>
          <a:lstStyle/>
          <a:p>
            <a:pPr indent="266700" algn="just">
              <a:lnSpc>
                <a:spcPct val="150000"/>
              </a:lnSpc>
              <a:spcAft>
                <a:spcPts val="600"/>
              </a:spcAft>
            </a:pP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4</a:t>
            </a:r>
            <a:r>
              <a:rPr lang="zh-CN" altLang="zh-CN" kern="100" dirty="0">
                <a:latin typeface="+mn-ea"/>
                <a:cs typeface="Times New Roman" panose="02020603050405020304" pitchFamily="18" charset="0"/>
              </a:rPr>
              <a:t>）制定风险控制计划。</a:t>
            </a:r>
          </a:p>
          <a:p>
            <a:pPr marL="719138"/>
            <a:r>
              <a:rPr lang="zh-CN" altLang="zh-CN" dirty="0">
                <a:latin typeface="+mn-ea"/>
                <a:cs typeface="Times New Roman" panose="02020603050405020304" pitchFamily="18" charset="0"/>
              </a:rPr>
              <a:t>组织应建立有详细日程安排的风险控制计划，</a:t>
            </a:r>
            <a:r>
              <a:rPr lang="zh-CN" altLang="zh-CN" dirty="0">
                <a:latin typeface="+mn-ea"/>
              </a:rPr>
              <a:t>应识别出组织可接受的风险</a:t>
            </a:r>
            <a:r>
              <a:rPr lang="zh-CN" altLang="zh-CN" dirty="0" smtClean="0">
                <a:latin typeface="+mn-ea"/>
              </a:rPr>
              <a:t>水平</a:t>
            </a:r>
            <a:r>
              <a:rPr lang="zh-CN" altLang="en-US" dirty="0" smtClean="0">
                <a:latin typeface="+mn-ea"/>
              </a:rPr>
              <a:t>。</a:t>
            </a:r>
            <a:endParaRPr lang="zh-CN" altLang="en-US" dirty="0">
              <a:latin typeface="+mn-ea"/>
            </a:endParaRPr>
          </a:p>
        </p:txBody>
      </p:sp>
    </p:spTree>
    <p:extLst>
      <p:ext uri="{BB962C8B-B14F-4D97-AF65-F5344CB8AC3E}">
        <p14:creationId xmlns:p14="http://schemas.microsoft.com/office/powerpoint/2010/main" val="1466285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22D18D17-8833-41AB-9392-64B0B0211855}"/>
              </a:ext>
            </a:extLst>
          </p:cNvPr>
          <p:cNvSpPr/>
          <p:nvPr/>
        </p:nvSpPr>
        <p:spPr>
          <a:xfrm>
            <a:off x="755576" y="4725144"/>
            <a:ext cx="7848872" cy="18002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4EDC38A8-006C-43B1-87DA-31ADEE93465E}"/>
              </a:ext>
            </a:extLst>
          </p:cNvPr>
          <p:cNvSpPr/>
          <p:nvPr/>
        </p:nvSpPr>
        <p:spPr>
          <a:xfrm>
            <a:off x="755576" y="2832493"/>
            <a:ext cx="7848872" cy="1574753"/>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14" name="矩形 13"/>
          <p:cNvSpPr/>
          <p:nvPr/>
        </p:nvSpPr>
        <p:spPr>
          <a:xfrm>
            <a:off x="892505" y="2389615"/>
            <a:ext cx="3252493"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5.ISMS</a:t>
            </a:r>
            <a:r>
              <a:rPr lang="zh-CN" altLang="zh-CN" b="1" kern="100" dirty="0">
                <a:latin typeface="+mn-ea"/>
                <a:cs typeface="Times New Roman" panose="02020603050405020304" pitchFamily="18" charset="0"/>
              </a:rPr>
              <a:t>的</a:t>
            </a:r>
            <a:r>
              <a:rPr lang="en-US" altLang="zh-CN" b="1" kern="100" dirty="0">
                <a:latin typeface="+mn-ea"/>
                <a:cs typeface="Times New Roman" panose="02020603050405020304" pitchFamily="18" charset="0"/>
              </a:rPr>
              <a:t>PDCA</a:t>
            </a:r>
            <a:r>
              <a:rPr lang="zh-CN" altLang="zh-CN" b="1" kern="100" dirty="0">
                <a:latin typeface="+mn-ea"/>
                <a:cs typeface="Times New Roman" panose="02020603050405020304" pitchFamily="18" charset="0"/>
              </a:rPr>
              <a:t>各阶段的特点</a:t>
            </a:r>
            <a:endParaRPr lang="zh-CN" altLang="zh-CN" kern="100" dirty="0">
              <a:latin typeface="+mn-ea"/>
              <a:cs typeface="Times New Roman" panose="02020603050405020304" pitchFamily="18" charset="0"/>
            </a:endParaRPr>
          </a:p>
        </p:txBody>
      </p:sp>
      <p:sp>
        <p:nvSpPr>
          <p:cNvPr id="4" name="矩形 3"/>
          <p:cNvSpPr/>
          <p:nvPr/>
        </p:nvSpPr>
        <p:spPr>
          <a:xfrm>
            <a:off x="1043608" y="2834686"/>
            <a:ext cx="1734449"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等线" panose="02010600030101010101" pitchFamily="2" charset="-122"/>
                <a:cs typeface="Times New Roman" panose="02020603050405020304" pitchFamily="18" charset="0"/>
              </a:rPr>
              <a:t>）实施阶段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矩形 4"/>
          <p:cNvSpPr/>
          <p:nvPr/>
        </p:nvSpPr>
        <p:spPr>
          <a:xfrm>
            <a:off x="857738" y="3342517"/>
            <a:ext cx="5946509" cy="507831"/>
          </a:xfrm>
          <a:prstGeom prst="rect">
            <a:avLst/>
          </a:prstGeom>
        </p:spPr>
        <p:txBody>
          <a:bodyPr wrap="square">
            <a:spAutoFit/>
          </a:bodyPr>
          <a:lstStyle/>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1</a:t>
            </a:r>
            <a:r>
              <a:rPr lang="zh-CN" altLang="zh-CN" kern="100" dirty="0">
                <a:latin typeface="Calibri" panose="020F0502020204030204" pitchFamily="34" charset="0"/>
                <a:cs typeface="Times New Roman" panose="02020603050405020304" pitchFamily="18" charset="0"/>
              </a:rPr>
              <a:t>）保证安全、提供培训、提高安全意识。</a:t>
            </a:r>
          </a:p>
        </p:txBody>
      </p:sp>
      <p:sp>
        <p:nvSpPr>
          <p:cNvPr id="6" name="矩形 5"/>
          <p:cNvSpPr/>
          <p:nvPr/>
        </p:nvSpPr>
        <p:spPr>
          <a:xfrm>
            <a:off x="857738" y="3850348"/>
            <a:ext cx="1955985" cy="507831"/>
          </a:xfrm>
          <a:prstGeom prst="rect">
            <a:avLst/>
          </a:prstGeom>
        </p:spPr>
        <p:txBody>
          <a:bodyPr wrap="none">
            <a:spAutoFit/>
          </a:bodyPr>
          <a:lstStyle/>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a:t>
            </a:r>
            <a:r>
              <a:rPr lang="en-US" altLang="zh-CN" kern="100" dirty="0">
                <a:latin typeface="Calibri" panose="020F0502020204030204" pitchFamily="34" charset="0"/>
                <a:cs typeface="Times New Roman" panose="02020603050405020304" pitchFamily="18" charset="0"/>
              </a:rPr>
              <a:t>2</a:t>
            </a:r>
            <a:r>
              <a:rPr lang="zh-CN" altLang="zh-CN" kern="100" dirty="0">
                <a:latin typeface="Calibri" panose="020F0502020204030204" pitchFamily="34" charset="0"/>
                <a:cs typeface="Times New Roman" panose="02020603050405020304" pitchFamily="18" charset="0"/>
              </a:rPr>
              <a:t>）风险处理</a:t>
            </a:r>
          </a:p>
        </p:txBody>
      </p:sp>
      <p:sp>
        <p:nvSpPr>
          <p:cNvPr id="7" name="矩形 6"/>
          <p:cNvSpPr/>
          <p:nvPr/>
        </p:nvSpPr>
        <p:spPr>
          <a:xfrm>
            <a:off x="1079274" y="4624101"/>
            <a:ext cx="1734449"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等线" panose="02010600030101010101" pitchFamily="2" charset="-122"/>
                <a:cs typeface="Times New Roman" panose="02020603050405020304" pitchFamily="18" charset="0"/>
              </a:rPr>
              <a:t>）检查阶段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8" name="矩形 7"/>
          <p:cNvSpPr/>
          <p:nvPr/>
        </p:nvSpPr>
        <p:spPr>
          <a:xfrm>
            <a:off x="1331640" y="5180999"/>
            <a:ext cx="7272808" cy="1200329"/>
          </a:xfrm>
          <a:prstGeom prst="rect">
            <a:avLst/>
          </a:prstGeom>
        </p:spPr>
        <p:txBody>
          <a:bodyPr wrap="square">
            <a:spAutoFit/>
          </a:bodyPr>
          <a:lstStyle/>
          <a:p>
            <a:r>
              <a:rPr lang="zh-CN" altLang="zh-CN" dirty="0">
                <a:latin typeface="+mn-ea"/>
              </a:rPr>
              <a:t>在检查阶段采集的信息应该可以用来测量信息安全管理体系，判断是否符合组织的安全方针和控制目标的有效性。</a:t>
            </a:r>
            <a:endParaRPr lang="en-US" altLang="zh-CN" dirty="0">
              <a:latin typeface="+mn-ea"/>
            </a:endParaRPr>
          </a:p>
          <a:p>
            <a:r>
              <a:rPr lang="zh-CN" altLang="zh-CN" dirty="0">
                <a:latin typeface="+mn-ea"/>
                <a:cs typeface="Times New Roman" panose="02020603050405020304" pitchFamily="18" charset="0"/>
              </a:rPr>
              <a:t>符合性检查</a:t>
            </a:r>
            <a:r>
              <a:rPr lang="zh-CN" altLang="en-US" dirty="0">
                <a:latin typeface="+mn-ea"/>
                <a:cs typeface="Times New Roman" panose="02020603050405020304" pitchFamily="18" charset="0"/>
              </a:rPr>
              <a:t>：</a:t>
            </a:r>
            <a:r>
              <a:rPr lang="zh-CN" altLang="zh-CN" dirty="0">
                <a:latin typeface="+mn-ea"/>
                <a:cs typeface="Times New Roman" panose="02020603050405020304" pitchFamily="18" charset="0"/>
              </a:rPr>
              <a:t>有关方针、标准、法律法规与程序</a:t>
            </a:r>
            <a:r>
              <a:rPr lang="zh-CN" altLang="zh-CN" dirty="0" smtClean="0">
                <a:latin typeface="+mn-ea"/>
                <a:cs typeface="Times New Roman" panose="02020603050405020304" pitchFamily="18" charset="0"/>
              </a:rPr>
              <a:t>的</a:t>
            </a:r>
            <a:r>
              <a:rPr lang="zh-CN" altLang="en-US" dirty="0" smtClean="0">
                <a:latin typeface="+mn-ea"/>
                <a:cs typeface="Times New Roman" panose="02020603050405020304" pitchFamily="18" charset="0"/>
              </a:rPr>
              <a:t>。</a:t>
            </a:r>
            <a:endParaRPr lang="en-US" altLang="zh-CN" dirty="0">
              <a:latin typeface="+mn-ea"/>
              <a:cs typeface="Times New Roman" panose="02020603050405020304" pitchFamily="18" charset="0"/>
            </a:endParaRPr>
          </a:p>
          <a:p>
            <a:r>
              <a:rPr lang="zh-CN" altLang="zh-CN" dirty="0">
                <a:latin typeface="+mn-ea"/>
              </a:rPr>
              <a:t>有效</a:t>
            </a:r>
            <a:r>
              <a:rPr lang="zh-CN" altLang="zh-CN" dirty="0">
                <a:latin typeface="+mn-ea"/>
                <a:cs typeface="Times New Roman" panose="02020603050405020304" pitchFamily="18" charset="0"/>
              </a:rPr>
              <a:t>性</a:t>
            </a:r>
            <a:r>
              <a:rPr lang="zh-CN" altLang="zh-CN" dirty="0">
                <a:latin typeface="+mn-ea"/>
              </a:rPr>
              <a:t>检查</a:t>
            </a:r>
            <a:r>
              <a:rPr lang="zh-CN" altLang="en-US" dirty="0">
                <a:latin typeface="+mn-ea"/>
              </a:rPr>
              <a:t>：</a:t>
            </a:r>
            <a:r>
              <a:rPr lang="zh-CN" altLang="zh-CN" dirty="0">
                <a:latin typeface="+mn-ea"/>
              </a:rPr>
              <a:t>保证运行目的控制</a:t>
            </a:r>
            <a:r>
              <a:rPr lang="zh-CN" altLang="zh-CN" dirty="0" smtClean="0">
                <a:latin typeface="+mn-ea"/>
              </a:rPr>
              <a:t>措施</a:t>
            </a:r>
            <a:r>
              <a:rPr lang="zh-CN" altLang="en-US" dirty="0" smtClean="0">
                <a:latin typeface="+mn-ea"/>
              </a:rPr>
              <a:t>。</a:t>
            </a:r>
            <a:endParaRPr lang="en-US" altLang="zh-CN" dirty="0">
              <a:latin typeface="+mn-ea"/>
            </a:endParaRPr>
          </a:p>
        </p:txBody>
      </p:sp>
    </p:spTree>
    <p:extLst>
      <p:ext uri="{BB962C8B-B14F-4D97-AF65-F5344CB8AC3E}">
        <p14:creationId xmlns:p14="http://schemas.microsoft.com/office/powerpoint/2010/main" val="20660601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a:extLst>
              <a:ext uri="{FF2B5EF4-FFF2-40B4-BE49-F238E27FC236}">
                <a16:creationId xmlns:a16="http://schemas.microsoft.com/office/drawing/2014/main" id="{3F6874AC-3F06-45EF-8C7B-FBF5334E5837}"/>
              </a:ext>
            </a:extLst>
          </p:cNvPr>
          <p:cNvSpPr/>
          <p:nvPr/>
        </p:nvSpPr>
        <p:spPr>
          <a:xfrm>
            <a:off x="755576" y="2937480"/>
            <a:ext cx="7848872" cy="373188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14" name="矩形 13"/>
          <p:cNvSpPr/>
          <p:nvPr/>
        </p:nvSpPr>
        <p:spPr>
          <a:xfrm>
            <a:off x="906131" y="2389615"/>
            <a:ext cx="3225242"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5.ISMS</a:t>
            </a:r>
            <a:r>
              <a:rPr lang="zh-CN" altLang="zh-CN" kern="100" dirty="0">
                <a:latin typeface="+mn-ea"/>
                <a:cs typeface="Times New Roman" panose="02020603050405020304" pitchFamily="18" charset="0"/>
              </a:rPr>
              <a:t>的</a:t>
            </a:r>
            <a:r>
              <a:rPr lang="en-US" altLang="zh-CN" kern="100" dirty="0">
                <a:latin typeface="+mn-ea"/>
                <a:cs typeface="Times New Roman" panose="02020603050405020304" pitchFamily="18" charset="0"/>
              </a:rPr>
              <a:t>PDCA</a:t>
            </a:r>
            <a:r>
              <a:rPr lang="zh-CN" altLang="zh-CN" kern="100" dirty="0">
                <a:latin typeface="+mn-ea"/>
                <a:cs typeface="Times New Roman" panose="02020603050405020304" pitchFamily="18" charset="0"/>
              </a:rPr>
              <a:t>各阶段的特点</a:t>
            </a:r>
          </a:p>
        </p:txBody>
      </p:sp>
      <p:sp>
        <p:nvSpPr>
          <p:cNvPr id="4" name="矩形 3"/>
          <p:cNvSpPr/>
          <p:nvPr/>
        </p:nvSpPr>
        <p:spPr>
          <a:xfrm>
            <a:off x="1043608" y="2874037"/>
            <a:ext cx="1734449"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b="1" kern="100" dirty="0">
                <a:latin typeface="等线" panose="02010600030101010101" pitchFamily="2" charset="-122"/>
                <a:cs typeface="Times New Roman" panose="02020603050405020304" pitchFamily="18" charset="0"/>
              </a:rPr>
              <a:t>）改进阶段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5" name="矩形 4"/>
          <p:cNvSpPr/>
          <p:nvPr/>
        </p:nvSpPr>
        <p:spPr>
          <a:xfrm>
            <a:off x="1403648" y="3357119"/>
            <a:ext cx="6912768" cy="1338828"/>
          </a:xfrm>
          <a:prstGeom prst="rect">
            <a:avLst/>
          </a:prstGeom>
        </p:spPr>
        <p:txBody>
          <a:bodyPr wrap="square">
            <a:spAutoFit/>
          </a:bodyPr>
          <a:lstStyle/>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应采取纠正措施以消除不符合项和其他违反标准要求的情况；应采取预防措施消除潜在不符合项的原因或其他可能的潜在违反标准要求的情况，以防止再次发生。</a:t>
            </a:r>
          </a:p>
        </p:txBody>
      </p:sp>
      <p:sp>
        <p:nvSpPr>
          <p:cNvPr id="6" name="矩形 5"/>
          <p:cNvSpPr/>
          <p:nvPr/>
        </p:nvSpPr>
        <p:spPr>
          <a:xfrm>
            <a:off x="1115616" y="4695947"/>
            <a:ext cx="7200800" cy="1901405"/>
          </a:xfrm>
          <a:prstGeom prst="rect">
            <a:avLst/>
          </a:prstGeom>
        </p:spPr>
        <p:txBody>
          <a:bodyPr wrap="square">
            <a:spAutoFit/>
          </a:bodyPr>
          <a:lstStyle/>
          <a:p>
            <a:pPr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一个不符合项是指：</a:t>
            </a:r>
          </a:p>
          <a:p>
            <a:pPr marL="533400"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①缺少或缺乏有效地实施和维护一个或多个</a:t>
            </a:r>
            <a:r>
              <a:rPr lang="en-US" altLang="zh-CN" kern="100" dirty="0">
                <a:latin typeface="Calibri" panose="020F0502020204030204" pitchFamily="34" charset="0"/>
                <a:cs typeface="Times New Roman" panose="02020603050405020304" pitchFamily="18" charset="0"/>
              </a:rPr>
              <a:t>ISMS</a:t>
            </a:r>
            <a:r>
              <a:rPr lang="zh-CN" altLang="zh-CN" kern="100" dirty="0">
                <a:latin typeface="Calibri" panose="020F0502020204030204" pitchFamily="34" charset="0"/>
                <a:cs typeface="Times New Roman" panose="02020603050405020304" pitchFamily="18" charset="0"/>
              </a:rPr>
              <a:t>的要求。</a:t>
            </a:r>
          </a:p>
          <a:p>
            <a:pPr marL="533400" indent="-266700"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②在有客观证据的基础上，引起对</a:t>
            </a:r>
            <a:r>
              <a:rPr lang="en-US" altLang="zh-CN" kern="100" dirty="0">
                <a:latin typeface="Calibri" panose="020F0502020204030204" pitchFamily="34" charset="0"/>
                <a:cs typeface="Times New Roman" panose="02020603050405020304" pitchFamily="18" charset="0"/>
              </a:rPr>
              <a:t>ISMS</a:t>
            </a:r>
            <a:r>
              <a:rPr lang="zh-CN" altLang="zh-CN" kern="100" dirty="0">
                <a:latin typeface="Calibri" panose="020F0502020204030204" pitchFamily="34" charset="0"/>
                <a:cs typeface="Times New Roman" panose="02020603050405020304" pitchFamily="18" charset="0"/>
              </a:rPr>
              <a:t>完成信息安全方针和组织安全目标的能力的重大怀疑。</a:t>
            </a:r>
          </a:p>
        </p:txBody>
      </p:sp>
    </p:spTree>
    <p:extLst>
      <p:ext uri="{BB962C8B-B14F-4D97-AF65-F5344CB8AC3E}">
        <p14:creationId xmlns:p14="http://schemas.microsoft.com/office/powerpoint/2010/main" val="34285824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1.1.3</a:t>
            </a:r>
            <a:r>
              <a:rPr lang="zh-CN" altLang="en-US" dirty="0"/>
              <a:t> 信息安全管理体系的特点与作用</a:t>
            </a:r>
          </a:p>
        </p:txBody>
      </p:sp>
      <p:grpSp>
        <p:nvGrpSpPr>
          <p:cNvPr id="8" name="组合 7">
            <a:extLst>
              <a:ext uri="{FF2B5EF4-FFF2-40B4-BE49-F238E27FC236}">
                <a16:creationId xmlns:a16="http://schemas.microsoft.com/office/drawing/2014/main" id="{35456FCD-1C77-445A-BA86-9DCAEB14EEAD}"/>
              </a:ext>
            </a:extLst>
          </p:cNvPr>
          <p:cNvGrpSpPr/>
          <p:nvPr/>
        </p:nvGrpSpPr>
        <p:grpSpPr>
          <a:xfrm>
            <a:off x="107504" y="2611753"/>
            <a:ext cx="8712968" cy="4027803"/>
            <a:chOff x="35496" y="2425533"/>
            <a:chExt cx="8712968" cy="4427820"/>
          </a:xfrm>
        </p:grpSpPr>
        <p:sp>
          <p:nvSpPr>
            <p:cNvPr id="9" name="任意多边形: 形状 8">
              <a:extLst>
                <a:ext uri="{FF2B5EF4-FFF2-40B4-BE49-F238E27FC236}">
                  <a16:creationId xmlns:a16="http://schemas.microsoft.com/office/drawing/2014/main" id="{13ABC219-2647-41C6-B4E8-03F52EDBFE79}"/>
                </a:ext>
              </a:extLst>
            </p:cNvPr>
            <p:cNvSpPr/>
            <p:nvPr/>
          </p:nvSpPr>
          <p:spPr>
            <a:xfrm>
              <a:off x="35496" y="2676453"/>
              <a:ext cx="8712968" cy="4176900"/>
            </a:xfrm>
            <a:custGeom>
              <a:avLst/>
              <a:gdLst>
                <a:gd name="connsiteX0" fmla="*/ 0 w 8712968"/>
                <a:gd name="connsiteY0" fmla="*/ 0 h 4176900"/>
                <a:gd name="connsiteX1" fmla="*/ 8712968 w 8712968"/>
                <a:gd name="connsiteY1" fmla="*/ 0 h 4176900"/>
                <a:gd name="connsiteX2" fmla="*/ 8712968 w 8712968"/>
                <a:gd name="connsiteY2" fmla="*/ 4176900 h 4176900"/>
                <a:gd name="connsiteX3" fmla="*/ 0 w 8712968"/>
                <a:gd name="connsiteY3" fmla="*/ 4176900 h 4176900"/>
                <a:gd name="connsiteX4" fmla="*/ 0 w 8712968"/>
                <a:gd name="connsiteY4" fmla="*/ 0 h 4176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12968" h="4176900">
                  <a:moveTo>
                    <a:pt x="0" y="0"/>
                  </a:moveTo>
                  <a:lnTo>
                    <a:pt x="8712968" y="0"/>
                  </a:lnTo>
                  <a:lnTo>
                    <a:pt x="8712968" y="4176900"/>
                  </a:lnTo>
                  <a:lnTo>
                    <a:pt x="0" y="41769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76223" tIns="354076" rIns="676223" bIns="128016" numCol="1" spcCol="1270" anchor="t" anchorCtr="0">
              <a:noAutofit/>
            </a:bodyPr>
            <a:lstStyle/>
            <a:p>
              <a:pPr marL="541338" lvl="1" indent="-541338" algn="l" defTabSz="800100">
                <a:lnSpc>
                  <a:spcPct val="15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1</a:t>
              </a:r>
              <a:r>
                <a:rPr lang="zh-CN" altLang="zh-CN" sz="1800" kern="1200" dirty="0">
                  <a:latin typeface="Calibri" panose="020F0502020204030204" pitchFamily="34" charset="0"/>
                  <a:cs typeface="Times New Roman" panose="02020603050405020304" pitchFamily="18" charset="0"/>
                </a:rPr>
                <a:t>）体系的建立基于系统、全面、科学的安全风险评估，体现以预防控制为主的思想。</a:t>
              </a:r>
            </a:p>
            <a:p>
              <a:pPr marL="541338" lvl="1" indent="-541338" algn="l" defTabSz="800100">
                <a:lnSpc>
                  <a:spcPct val="15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2</a:t>
              </a:r>
              <a:r>
                <a:rPr lang="zh-CN" altLang="zh-CN" sz="1800" kern="1200" dirty="0">
                  <a:latin typeface="Calibri" panose="020F0502020204030204" pitchFamily="34" charset="0"/>
                  <a:cs typeface="Times New Roman" panose="02020603050405020304" pitchFamily="18" charset="0"/>
                </a:rPr>
                <a:t>）强调遵守国家有关信息安全的法律、法规及其他合同方要求。</a:t>
              </a:r>
            </a:p>
            <a:p>
              <a:pPr marL="541338" lvl="1" indent="-541338" algn="l" defTabSz="800100">
                <a:lnSpc>
                  <a:spcPct val="15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3</a:t>
              </a:r>
              <a:r>
                <a:rPr lang="zh-CN" altLang="zh-CN" sz="1800" kern="1200" dirty="0">
                  <a:latin typeface="Calibri" panose="020F0502020204030204" pitchFamily="34" charset="0"/>
                  <a:cs typeface="Times New Roman" panose="02020603050405020304" pitchFamily="18" charset="0"/>
                </a:rPr>
                <a:t>）强调全过程和动态控制，本着控制费用与风险平衡的原则、合理选择安全控制方式。</a:t>
              </a:r>
            </a:p>
            <a:p>
              <a:pPr marL="541338" lvl="1" indent="-541338" algn="l" defTabSz="800100">
                <a:lnSpc>
                  <a:spcPct val="15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4</a:t>
              </a:r>
              <a:r>
                <a:rPr lang="zh-CN" altLang="zh-CN" sz="1800" kern="1200" dirty="0">
                  <a:latin typeface="Calibri" panose="020F0502020204030204" pitchFamily="34" charset="0"/>
                  <a:cs typeface="Times New Roman" panose="02020603050405020304" pitchFamily="18" charset="0"/>
                </a:rPr>
                <a:t>）强调保护组织所拥有的关键性信息资产，而不是全部信息资产，确保信息的机密性、完整性和可用性，保持组织的竞争优势和业务运作的持续性。</a:t>
              </a:r>
            </a:p>
          </p:txBody>
        </p:sp>
        <p:sp>
          <p:nvSpPr>
            <p:cNvPr id="10" name="任意多边形: 形状 9">
              <a:extLst>
                <a:ext uri="{FF2B5EF4-FFF2-40B4-BE49-F238E27FC236}">
                  <a16:creationId xmlns:a16="http://schemas.microsoft.com/office/drawing/2014/main" id="{2F5B017A-15F7-4385-B76C-D4E903C1F5D1}"/>
                </a:ext>
              </a:extLst>
            </p:cNvPr>
            <p:cNvSpPr/>
            <p:nvPr/>
          </p:nvSpPr>
          <p:spPr>
            <a:xfrm>
              <a:off x="243965" y="2425533"/>
              <a:ext cx="8296030" cy="501840"/>
            </a:xfrm>
            <a:custGeom>
              <a:avLst/>
              <a:gdLst>
                <a:gd name="connsiteX0" fmla="*/ 0 w 8296030"/>
                <a:gd name="connsiteY0" fmla="*/ 83642 h 501840"/>
                <a:gd name="connsiteX1" fmla="*/ 83642 w 8296030"/>
                <a:gd name="connsiteY1" fmla="*/ 0 h 501840"/>
                <a:gd name="connsiteX2" fmla="*/ 8212388 w 8296030"/>
                <a:gd name="connsiteY2" fmla="*/ 0 h 501840"/>
                <a:gd name="connsiteX3" fmla="*/ 8296030 w 8296030"/>
                <a:gd name="connsiteY3" fmla="*/ 83642 h 501840"/>
                <a:gd name="connsiteX4" fmla="*/ 8296030 w 8296030"/>
                <a:gd name="connsiteY4" fmla="*/ 418198 h 501840"/>
                <a:gd name="connsiteX5" fmla="*/ 8212388 w 8296030"/>
                <a:gd name="connsiteY5" fmla="*/ 501840 h 501840"/>
                <a:gd name="connsiteX6" fmla="*/ 83642 w 8296030"/>
                <a:gd name="connsiteY6" fmla="*/ 501840 h 501840"/>
                <a:gd name="connsiteX7" fmla="*/ 0 w 8296030"/>
                <a:gd name="connsiteY7" fmla="*/ 418198 h 501840"/>
                <a:gd name="connsiteX8" fmla="*/ 0 w 8296030"/>
                <a:gd name="connsiteY8" fmla="*/ 83642 h 501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96030" h="501840">
                  <a:moveTo>
                    <a:pt x="0" y="83642"/>
                  </a:moveTo>
                  <a:cubicBezTo>
                    <a:pt x="0" y="37448"/>
                    <a:pt x="37448" y="0"/>
                    <a:pt x="83642" y="0"/>
                  </a:cubicBezTo>
                  <a:lnTo>
                    <a:pt x="8212388" y="0"/>
                  </a:lnTo>
                  <a:cubicBezTo>
                    <a:pt x="8258582" y="0"/>
                    <a:pt x="8296030" y="37448"/>
                    <a:pt x="8296030" y="83642"/>
                  </a:cubicBezTo>
                  <a:lnTo>
                    <a:pt x="8296030" y="418198"/>
                  </a:lnTo>
                  <a:cubicBezTo>
                    <a:pt x="8296030" y="464392"/>
                    <a:pt x="8258582" y="501840"/>
                    <a:pt x="8212388" y="501840"/>
                  </a:cubicBezTo>
                  <a:lnTo>
                    <a:pt x="83642" y="501840"/>
                  </a:lnTo>
                  <a:cubicBezTo>
                    <a:pt x="37448" y="501840"/>
                    <a:pt x="0" y="464392"/>
                    <a:pt x="0" y="418198"/>
                  </a:cubicBezTo>
                  <a:lnTo>
                    <a:pt x="0" y="83642"/>
                  </a:lnTo>
                  <a:close/>
                </a:path>
              </a:pathLst>
            </a:custGeom>
            <a:solidFill>
              <a:srgbClr val="59AAF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029" tIns="24498" rIns="255029" bIns="24498" numCol="1" spcCol="1270" anchor="ctr" anchorCtr="0">
              <a:noAutofit/>
            </a:bodyPr>
            <a:lstStyle/>
            <a:p>
              <a:pPr marL="0" lvl="0" indent="0" algn="l" defTabSz="800100">
                <a:lnSpc>
                  <a:spcPct val="90000"/>
                </a:lnSpc>
                <a:spcBef>
                  <a:spcPct val="0"/>
                </a:spcBef>
                <a:spcAft>
                  <a:spcPct val="35000"/>
                </a:spcAft>
                <a:buNone/>
              </a:pPr>
              <a:r>
                <a:rPr lang="zh-CN" altLang="en-US" sz="1800" kern="1200" dirty="0">
                  <a:latin typeface="Calibri" panose="020F0502020204030204" pitchFamily="34" charset="0"/>
                  <a:cs typeface="Times New Roman" panose="02020603050405020304" pitchFamily="18" charset="0"/>
                </a:rPr>
                <a:t>信息安全管理体系是一个系统化、程序化和文件化的管理体系，具有以下特点：</a:t>
              </a:r>
              <a:endParaRPr lang="zh-CN" altLang="en-US" sz="1800" kern="1200" dirty="0"/>
            </a:p>
          </p:txBody>
        </p:sp>
      </p:grpSp>
    </p:spTree>
    <p:extLst>
      <p:ext uri="{BB962C8B-B14F-4D97-AF65-F5344CB8AC3E}">
        <p14:creationId xmlns:p14="http://schemas.microsoft.com/office/powerpoint/2010/main" val="3330822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332656"/>
            <a:ext cx="8229600" cy="1143000"/>
          </a:xfrm>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323461" y="1465717"/>
            <a:ext cx="8229600" cy="596223"/>
          </a:xfrm>
        </p:spPr>
        <p:txBody>
          <a:bodyPr/>
          <a:lstStyle/>
          <a:p>
            <a:pPr marL="0" indent="0">
              <a:buNone/>
            </a:pPr>
            <a:r>
              <a:rPr lang="en-US" altLang="zh-CN" dirty="0"/>
              <a:t>1.1.3</a:t>
            </a:r>
            <a:r>
              <a:rPr lang="zh-CN" altLang="en-US" dirty="0"/>
              <a:t> 信息安全管理体系的特点与作用</a:t>
            </a:r>
          </a:p>
        </p:txBody>
      </p:sp>
      <p:grpSp>
        <p:nvGrpSpPr>
          <p:cNvPr id="4" name="组合 3"/>
          <p:cNvGrpSpPr/>
          <p:nvPr/>
        </p:nvGrpSpPr>
        <p:grpSpPr>
          <a:xfrm>
            <a:off x="323394" y="1991210"/>
            <a:ext cx="8713102" cy="4806720"/>
            <a:chOff x="323394" y="1991210"/>
            <a:chExt cx="8713102" cy="4806720"/>
          </a:xfrm>
        </p:grpSpPr>
        <p:sp>
          <p:nvSpPr>
            <p:cNvPr id="6" name="任意多边形 5"/>
            <p:cNvSpPr/>
            <p:nvPr/>
          </p:nvSpPr>
          <p:spPr>
            <a:xfrm>
              <a:off x="323394" y="2463530"/>
              <a:ext cx="8713102" cy="4334400"/>
            </a:xfrm>
            <a:custGeom>
              <a:avLst/>
              <a:gdLst>
                <a:gd name="connsiteX0" fmla="*/ 0 w 8713102"/>
                <a:gd name="connsiteY0" fmla="*/ 0 h 4334400"/>
                <a:gd name="connsiteX1" fmla="*/ 8713102 w 8713102"/>
                <a:gd name="connsiteY1" fmla="*/ 0 h 4334400"/>
                <a:gd name="connsiteX2" fmla="*/ 8713102 w 8713102"/>
                <a:gd name="connsiteY2" fmla="*/ 4334400 h 4334400"/>
                <a:gd name="connsiteX3" fmla="*/ 0 w 8713102"/>
                <a:gd name="connsiteY3" fmla="*/ 4334400 h 4334400"/>
                <a:gd name="connsiteX4" fmla="*/ 0 w 8713102"/>
                <a:gd name="connsiteY4" fmla="*/ 0 h 433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13102" h="4334400">
                  <a:moveTo>
                    <a:pt x="0" y="0"/>
                  </a:moveTo>
                  <a:lnTo>
                    <a:pt x="8713102" y="0"/>
                  </a:lnTo>
                  <a:lnTo>
                    <a:pt x="8713102" y="4334400"/>
                  </a:lnTo>
                  <a:lnTo>
                    <a:pt x="0" y="43344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76234" tIns="666496" rIns="676234" bIns="128016" numCol="1" spcCol="1270" anchor="t" anchorCtr="0">
              <a:noAutofit/>
            </a:bodyPr>
            <a:lstStyle/>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1</a:t>
              </a:r>
              <a:r>
                <a:rPr lang="zh-CN" altLang="zh-CN" sz="1800" kern="1200" dirty="0">
                  <a:latin typeface="+mn-ea"/>
                  <a:cs typeface="Times New Roman" panose="02020603050405020304" pitchFamily="18" charset="0"/>
                </a:rPr>
                <a:t>）强化员工的信息安全意识，规范组织信息安全行为。</a:t>
              </a:r>
            </a:p>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2</a:t>
              </a:r>
              <a:r>
                <a:rPr lang="zh-CN" altLang="zh-CN" sz="1800" kern="1200" dirty="0">
                  <a:latin typeface="+mn-ea"/>
                  <a:cs typeface="Times New Roman" panose="02020603050405020304" pitchFamily="18" charset="0"/>
                </a:rPr>
                <a:t>）组织管理层贯彻信息安全保障体系。</a:t>
              </a:r>
            </a:p>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3</a:t>
              </a:r>
              <a:r>
                <a:rPr lang="zh-CN" altLang="zh-CN" sz="1800" kern="1200" dirty="0">
                  <a:latin typeface="+mn-ea"/>
                  <a:cs typeface="Times New Roman" panose="02020603050405020304" pitchFamily="18" charset="0"/>
                </a:rPr>
                <a:t>）对组织制定具体工作计划的关键信息资产进行全面系统的保护，维持竞争优势。</a:t>
              </a:r>
            </a:p>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4</a:t>
              </a:r>
              <a:r>
                <a:rPr lang="zh-CN" altLang="zh-CN" sz="1800" kern="1200" dirty="0">
                  <a:latin typeface="+mn-ea"/>
                  <a:cs typeface="Times New Roman" panose="02020603050405020304" pitchFamily="18" charset="0"/>
                </a:rPr>
                <a:t>）在信息系统发生安全事件时，将损失降到最低、确保业务持续性。</a:t>
              </a:r>
            </a:p>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5</a:t>
              </a:r>
              <a:r>
                <a:rPr lang="zh-CN" altLang="zh-CN" sz="1800" kern="1200" dirty="0">
                  <a:latin typeface="+mn-ea"/>
                  <a:cs typeface="Times New Roman" panose="02020603050405020304" pitchFamily="18" charset="0"/>
                </a:rPr>
                <a:t>）使组织的生意伙伴和客户对组织充满信心。</a:t>
              </a:r>
            </a:p>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6</a:t>
              </a:r>
              <a:r>
                <a:rPr lang="zh-CN" altLang="zh-CN" sz="1800" kern="1200" dirty="0">
                  <a:latin typeface="+mn-ea"/>
                  <a:cs typeface="Times New Roman" panose="02020603050405020304" pitchFamily="18" charset="0"/>
                </a:rPr>
                <a:t>）如果通过系统认证，表明体系符合标准，证明组织有能力保障重要信息。可以提高组织的知名度与信任度。</a:t>
              </a:r>
            </a:p>
            <a:p>
              <a:pPr marL="541338" lvl="1" indent="-541338" algn="l" defTabSz="800100">
                <a:lnSpc>
                  <a:spcPct val="90000"/>
                </a:lnSpc>
                <a:spcBef>
                  <a:spcPct val="0"/>
                </a:spcBef>
                <a:spcAft>
                  <a:spcPct val="15000"/>
                </a:spcAft>
              </a:pPr>
              <a:r>
                <a:rPr lang="zh-CN" altLang="zh-CN" sz="1800" kern="1200" dirty="0">
                  <a:latin typeface="+mn-ea"/>
                  <a:cs typeface="Times New Roman" panose="02020603050405020304" pitchFamily="18" charset="0"/>
                </a:rPr>
                <a:t>（</a:t>
              </a:r>
              <a:r>
                <a:rPr lang="en-US" altLang="zh-CN" sz="1800" kern="1200" dirty="0">
                  <a:latin typeface="+mn-ea"/>
                  <a:cs typeface="Times New Roman" panose="02020603050405020304" pitchFamily="18" charset="0"/>
                </a:rPr>
                <a:t>7</a:t>
              </a:r>
              <a:r>
                <a:rPr lang="zh-CN" altLang="zh-CN" sz="1800" kern="1200" dirty="0">
                  <a:latin typeface="+mn-ea"/>
                  <a:cs typeface="Times New Roman" panose="02020603050405020304" pitchFamily="18" charset="0"/>
                </a:rPr>
                <a:t>）组织可以参照信息安全管理模型，按照先进的信息安全管理标准、建立组织完整的信息安全管理体系并实施与保持，达到动态的、系统的、全员参与、制度化的、以预防为主的信息安全管理方式，用最低的成本，达到可接受的信息安全水平，从根本上保证业务的连续性。</a:t>
              </a:r>
            </a:p>
          </p:txBody>
        </p:sp>
        <p:sp>
          <p:nvSpPr>
            <p:cNvPr id="7" name="任意多边形 6"/>
            <p:cNvSpPr/>
            <p:nvPr/>
          </p:nvSpPr>
          <p:spPr>
            <a:xfrm>
              <a:off x="759049" y="1991210"/>
              <a:ext cx="6099171" cy="944640"/>
            </a:xfrm>
            <a:custGeom>
              <a:avLst/>
              <a:gdLst>
                <a:gd name="connsiteX0" fmla="*/ 0 w 6099171"/>
                <a:gd name="connsiteY0" fmla="*/ 157443 h 944640"/>
                <a:gd name="connsiteX1" fmla="*/ 157443 w 6099171"/>
                <a:gd name="connsiteY1" fmla="*/ 0 h 944640"/>
                <a:gd name="connsiteX2" fmla="*/ 5941728 w 6099171"/>
                <a:gd name="connsiteY2" fmla="*/ 0 h 944640"/>
                <a:gd name="connsiteX3" fmla="*/ 6099171 w 6099171"/>
                <a:gd name="connsiteY3" fmla="*/ 157443 h 944640"/>
                <a:gd name="connsiteX4" fmla="*/ 6099171 w 6099171"/>
                <a:gd name="connsiteY4" fmla="*/ 787197 h 944640"/>
                <a:gd name="connsiteX5" fmla="*/ 5941728 w 6099171"/>
                <a:gd name="connsiteY5" fmla="*/ 944640 h 944640"/>
                <a:gd name="connsiteX6" fmla="*/ 157443 w 6099171"/>
                <a:gd name="connsiteY6" fmla="*/ 944640 h 944640"/>
                <a:gd name="connsiteX7" fmla="*/ 0 w 6099171"/>
                <a:gd name="connsiteY7" fmla="*/ 787197 h 944640"/>
                <a:gd name="connsiteX8" fmla="*/ 0 w 6099171"/>
                <a:gd name="connsiteY8" fmla="*/ 157443 h 94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9171" h="944640">
                  <a:moveTo>
                    <a:pt x="0" y="157443"/>
                  </a:moveTo>
                  <a:cubicBezTo>
                    <a:pt x="0" y="70490"/>
                    <a:pt x="70490" y="0"/>
                    <a:pt x="157443" y="0"/>
                  </a:cubicBezTo>
                  <a:lnTo>
                    <a:pt x="5941728" y="0"/>
                  </a:lnTo>
                  <a:cubicBezTo>
                    <a:pt x="6028681" y="0"/>
                    <a:pt x="6099171" y="70490"/>
                    <a:pt x="6099171" y="157443"/>
                  </a:cubicBezTo>
                  <a:lnTo>
                    <a:pt x="6099171" y="787197"/>
                  </a:lnTo>
                  <a:cubicBezTo>
                    <a:pt x="6099171" y="874150"/>
                    <a:pt x="6028681" y="944640"/>
                    <a:pt x="5941728" y="944640"/>
                  </a:cubicBezTo>
                  <a:lnTo>
                    <a:pt x="157443" y="944640"/>
                  </a:lnTo>
                  <a:cubicBezTo>
                    <a:pt x="70490" y="944640"/>
                    <a:pt x="0" y="874150"/>
                    <a:pt x="0" y="787197"/>
                  </a:cubicBezTo>
                  <a:lnTo>
                    <a:pt x="0" y="157443"/>
                  </a:lnTo>
                  <a:close/>
                </a:path>
              </a:pathLst>
            </a:custGeom>
            <a:solidFill>
              <a:srgbClr val="59AAF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76648" tIns="46114" rIns="276648" bIns="46114" numCol="1" spcCol="1270" anchor="ctr" anchorCtr="0">
              <a:noAutofit/>
            </a:bodyPr>
            <a:lstStyle/>
            <a:p>
              <a:pPr lvl="0" algn="l" defTabSz="800100">
                <a:lnSpc>
                  <a:spcPct val="90000"/>
                </a:lnSpc>
                <a:spcBef>
                  <a:spcPct val="0"/>
                </a:spcBef>
                <a:spcAft>
                  <a:spcPct val="35000"/>
                </a:spcAft>
              </a:pPr>
              <a:r>
                <a:rPr lang="zh-CN" altLang="en-US" sz="1800" kern="1200" dirty="0">
                  <a:latin typeface="+mn-ea"/>
                  <a:cs typeface="Times New Roman" panose="02020603050405020304" pitchFamily="18" charset="0"/>
                </a:rPr>
                <a:t>组织建立、实施、保持和持续改进的信息安全管理体系的作用包括：</a:t>
              </a:r>
              <a:endParaRPr lang="zh-CN" altLang="en-US" sz="1800" kern="1200" dirty="0"/>
            </a:p>
          </p:txBody>
        </p:sp>
      </p:grpSp>
    </p:spTree>
    <p:extLst>
      <p:ext uri="{BB962C8B-B14F-4D97-AF65-F5344CB8AC3E}">
        <p14:creationId xmlns:p14="http://schemas.microsoft.com/office/powerpoint/2010/main" val="23798226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577156ED-B710-4172-9CF8-B388CEC1C262}"/>
              </a:ext>
            </a:extLst>
          </p:cNvPr>
          <p:cNvSpPr/>
          <p:nvPr/>
        </p:nvSpPr>
        <p:spPr>
          <a:xfrm>
            <a:off x="539552" y="2937480"/>
            <a:ext cx="4932040" cy="373188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1.1.4</a:t>
            </a:r>
            <a:r>
              <a:rPr lang="zh-CN" altLang="en-US" dirty="0"/>
              <a:t> 信息安全风险评估的内涵</a:t>
            </a:r>
          </a:p>
        </p:txBody>
      </p:sp>
      <p:sp>
        <p:nvSpPr>
          <p:cNvPr id="4" name="矩形 3"/>
          <p:cNvSpPr/>
          <p:nvPr/>
        </p:nvSpPr>
        <p:spPr>
          <a:xfrm>
            <a:off x="827584" y="2480676"/>
            <a:ext cx="1736053"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 </a:t>
            </a:r>
            <a:r>
              <a:rPr lang="zh-CN" altLang="zh-CN" b="1" kern="100" dirty="0">
                <a:latin typeface="等线" panose="02010600030101010101" pitchFamily="2" charset="-122"/>
                <a:cs typeface="Times New Roman" panose="02020603050405020304" pitchFamily="18" charset="0"/>
              </a:rPr>
              <a:t>基本概念</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5796136" y="3429000"/>
            <a:ext cx="3024335" cy="2238375"/>
          </a:xfrm>
          <a:prstGeom prst="rect">
            <a:avLst/>
          </a:prstGeom>
        </p:spPr>
      </p:pic>
      <p:sp>
        <p:nvSpPr>
          <p:cNvPr id="7" name="矩形 6"/>
          <p:cNvSpPr/>
          <p:nvPr/>
        </p:nvSpPr>
        <p:spPr>
          <a:xfrm>
            <a:off x="539552" y="3146652"/>
            <a:ext cx="4716016" cy="3368871"/>
          </a:xfrm>
          <a:prstGeom prst="rect">
            <a:avLst/>
          </a:prstGeom>
        </p:spPr>
        <p:txBody>
          <a:bodyPr wrap="square">
            <a:spAutoFit/>
          </a:bodyPr>
          <a:lstStyle/>
          <a:p>
            <a:pPr marL="271463" indent="-4763" algn="just">
              <a:lnSpc>
                <a:spcPct val="150000"/>
              </a:lnSpc>
              <a:spcAft>
                <a:spcPts val="600"/>
              </a:spcAft>
            </a:pPr>
            <a:r>
              <a:rPr lang="zh-CN" altLang="zh-CN" kern="100" dirty="0">
                <a:latin typeface="Calibri" panose="020F0502020204030204" pitchFamily="34" charset="0"/>
                <a:cs typeface="Times New Roman" panose="02020603050405020304" pitchFamily="18" charset="0"/>
              </a:rPr>
              <a:t>信息安全风险评估是从风险管理角度，运用定性、定量的科学分析方法和手段，系统地分析信息和信息系统等资产所面临的人为的和自然的威胁，以及威胁事件一旦发生可能遭受的危害程度，有针对性地提出抵御威胁的安全等级防护对策和整改措施，从而最大限度地减少组织的经济损失和负面影响。</a:t>
            </a:r>
          </a:p>
        </p:txBody>
      </p:sp>
    </p:spTree>
    <p:extLst>
      <p:ext uri="{BB962C8B-B14F-4D97-AF65-F5344CB8AC3E}">
        <p14:creationId xmlns:p14="http://schemas.microsoft.com/office/powerpoint/2010/main" val="2328296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1.1.4</a:t>
            </a:r>
            <a:r>
              <a:rPr lang="zh-CN" altLang="en-US" dirty="0"/>
              <a:t> 信息安全风险评估的内涵</a:t>
            </a:r>
          </a:p>
        </p:txBody>
      </p:sp>
      <p:grpSp>
        <p:nvGrpSpPr>
          <p:cNvPr id="4" name="组合 3"/>
          <p:cNvGrpSpPr/>
          <p:nvPr/>
        </p:nvGrpSpPr>
        <p:grpSpPr>
          <a:xfrm>
            <a:off x="539552" y="2463787"/>
            <a:ext cx="8280920" cy="4234680"/>
            <a:chOff x="539552" y="2463787"/>
            <a:chExt cx="8280920" cy="4234680"/>
          </a:xfrm>
        </p:grpSpPr>
        <p:sp>
          <p:nvSpPr>
            <p:cNvPr id="5" name="任意多边形 4"/>
            <p:cNvSpPr/>
            <p:nvPr/>
          </p:nvSpPr>
          <p:spPr>
            <a:xfrm>
              <a:off x="539552" y="2729467"/>
              <a:ext cx="8280920" cy="3969000"/>
            </a:xfrm>
            <a:custGeom>
              <a:avLst/>
              <a:gdLst>
                <a:gd name="connsiteX0" fmla="*/ 0 w 8280920"/>
                <a:gd name="connsiteY0" fmla="*/ 0 h 3969000"/>
                <a:gd name="connsiteX1" fmla="*/ 8280920 w 8280920"/>
                <a:gd name="connsiteY1" fmla="*/ 0 h 3969000"/>
                <a:gd name="connsiteX2" fmla="*/ 8280920 w 8280920"/>
                <a:gd name="connsiteY2" fmla="*/ 3969000 h 3969000"/>
                <a:gd name="connsiteX3" fmla="*/ 0 w 8280920"/>
                <a:gd name="connsiteY3" fmla="*/ 3969000 h 3969000"/>
                <a:gd name="connsiteX4" fmla="*/ 0 w 8280920"/>
                <a:gd name="connsiteY4" fmla="*/ 0 h 396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0920" h="3969000">
                  <a:moveTo>
                    <a:pt x="0" y="0"/>
                  </a:moveTo>
                  <a:lnTo>
                    <a:pt x="8280920" y="0"/>
                  </a:lnTo>
                  <a:lnTo>
                    <a:pt x="8280920" y="3969000"/>
                  </a:lnTo>
                  <a:lnTo>
                    <a:pt x="0" y="39690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2691" tIns="374904" rIns="642691" bIns="128016" numCol="1" spcCol="1270" anchor="t" anchorCtr="0">
              <a:noAutofit/>
            </a:bodyPr>
            <a:lstStyle/>
            <a:p>
              <a:pPr marL="541338" lvl="1" indent="-541338" algn="just"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1</a:t>
              </a:r>
              <a:r>
                <a:rPr lang="zh-CN" altLang="zh-CN" sz="1800" kern="1200" dirty="0">
                  <a:latin typeface="Calibri" panose="020F0502020204030204" pitchFamily="34" charset="0"/>
                  <a:cs typeface="Times New Roman" panose="02020603050405020304" pitchFamily="18" charset="0"/>
                </a:rPr>
                <a:t>）风险评估包括信息系统安全的众多方面，如资产、人员、管理体系、物理、主机、网络分析等。</a:t>
              </a:r>
              <a:endParaRPr lang="zh-CN" altLang="en-US" sz="1800" kern="1200" dirty="0"/>
            </a:p>
            <a:p>
              <a:pPr marL="541338" lvl="1" indent="-541338" algn="just"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2</a:t>
              </a:r>
              <a:r>
                <a:rPr lang="zh-CN" altLang="zh-CN" sz="1800" kern="1200" dirty="0">
                  <a:latin typeface="Calibri" panose="020F0502020204030204" pitchFamily="34" charset="0"/>
                  <a:cs typeface="Times New Roman" panose="02020603050405020304" pitchFamily="18" charset="0"/>
                </a:rPr>
                <a:t>）系统的风险评估不仅仅是一个具体的产品、工具，更是一个过程、一个体系。完善的系统风险评估体系应包括相应的组织架构、业务、标准和技术体系。</a:t>
              </a:r>
            </a:p>
            <a:p>
              <a:pPr marL="541338" lvl="1" indent="-541338" algn="just"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3</a:t>
              </a:r>
              <a:r>
                <a:rPr lang="zh-CN" altLang="zh-CN" sz="1800" kern="1200" dirty="0">
                  <a:latin typeface="Calibri" panose="020F0502020204030204" pitchFamily="34" charset="0"/>
                  <a:cs typeface="Times New Roman" panose="02020603050405020304" pitchFamily="18" charset="0"/>
                </a:rPr>
                <a:t>）评估过程的主观性是影响评估结果的一个相当重要而又是最难解决的方面。</a:t>
              </a:r>
              <a:endParaRPr lang="en-US" altLang="zh-CN" sz="1800" kern="1200" dirty="0">
                <a:latin typeface="Calibri" panose="020F0502020204030204" pitchFamily="34" charset="0"/>
                <a:cs typeface="Times New Roman" panose="02020603050405020304" pitchFamily="18" charset="0"/>
              </a:endParaRPr>
            </a:p>
            <a:p>
              <a:pPr marL="541338" lvl="1" indent="-541338" algn="just"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4</a:t>
              </a:r>
              <a:r>
                <a:rPr lang="zh-CN" altLang="zh-CN" sz="1800" kern="1200" dirty="0">
                  <a:latin typeface="Calibri" panose="020F0502020204030204" pitchFamily="34" charset="0"/>
                  <a:cs typeface="Times New Roman" panose="02020603050405020304" pitchFamily="18" charset="0"/>
                </a:rPr>
                <a:t>）风险评估工具比较缺乏，市场上关于漏洞扫描、防火墙等都有比较成熟的产品，但与系统风险评估相关、有效的工具还比较匾乏。</a:t>
              </a:r>
            </a:p>
            <a:p>
              <a:pPr marL="171450" lvl="1" indent="-171450" algn="l" defTabSz="800100">
                <a:lnSpc>
                  <a:spcPct val="110000"/>
                </a:lnSpc>
                <a:spcBef>
                  <a:spcPct val="0"/>
                </a:spcBef>
                <a:spcAft>
                  <a:spcPct val="15000"/>
                </a:spcAft>
                <a:buChar char="••"/>
              </a:pPr>
              <a:r>
                <a:rPr lang="zh-CN" altLang="zh-CN" sz="1800" b="1" kern="1200" dirty="0">
                  <a:latin typeface="Calibri" panose="020F0502020204030204" pitchFamily="34" charset="0"/>
                  <a:cs typeface="Times New Roman" panose="02020603050405020304" pitchFamily="18" charset="0"/>
                </a:rPr>
                <a:t>没有标准指导下的风险评估是没有任何意义的。</a:t>
              </a:r>
            </a:p>
          </p:txBody>
        </p:sp>
        <p:sp>
          <p:nvSpPr>
            <p:cNvPr id="6" name="任意多边形 5"/>
            <p:cNvSpPr/>
            <p:nvPr/>
          </p:nvSpPr>
          <p:spPr>
            <a:xfrm>
              <a:off x="953598" y="2463787"/>
              <a:ext cx="5796644" cy="531360"/>
            </a:xfrm>
            <a:custGeom>
              <a:avLst/>
              <a:gdLst>
                <a:gd name="connsiteX0" fmla="*/ 0 w 5796644"/>
                <a:gd name="connsiteY0" fmla="*/ 88562 h 531360"/>
                <a:gd name="connsiteX1" fmla="*/ 88562 w 5796644"/>
                <a:gd name="connsiteY1" fmla="*/ 0 h 531360"/>
                <a:gd name="connsiteX2" fmla="*/ 5708082 w 5796644"/>
                <a:gd name="connsiteY2" fmla="*/ 0 h 531360"/>
                <a:gd name="connsiteX3" fmla="*/ 5796644 w 5796644"/>
                <a:gd name="connsiteY3" fmla="*/ 88562 h 531360"/>
                <a:gd name="connsiteX4" fmla="*/ 5796644 w 5796644"/>
                <a:gd name="connsiteY4" fmla="*/ 442798 h 531360"/>
                <a:gd name="connsiteX5" fmla="*/ 5708082 w 5796644"/>
                <a:gd name="connsiteY5" fmla="*/ 531360 h 531360"/>
                <a:gd name="connsiteX6" fmla="*/ 88562 w 5796644"/>
                <a:gd name="connsiteY6" fmla="*/ 531360 h 531360"/>
                <a:gd name="connsiteX7" fmla="*/ 0 w 5796644"/>
                <a:gd name="connsiteY7" fmla="*/ 442798 h 531360"/>
                <a:gd name="connsiteX8" fmla="*/ 0 w 5796644"/>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6644" h="531360">
                  <a:moveTo>
                    <a:pt x="0" y="88562"/>
                  </a:moveTo>
                  <a:cubicBezTo>
                    <a:pt x="0" y="39651"/>
                    <a:pt x="39651" y="0"/>
                    <a:pt x="88562" y="0"/>
                  </a:cubicBezTo>
                  <a:lnTo>
                    <a:pt x="5708082" y="0"/>
                  </a:lnTo>
                  <a:cubicBezTo>
                    <a:pt x="5756993" y="0"/>
                    <a:pt x="5796644" y="39651"/>
                    <a:pt x="5796644" y="88562"/>
                  </a:cubicBezTo>
                  <a:lnTo>
                    <a:pt x="5796644" y="442798"/>
                  </a:lnTo>
                  <a:cubicBezTo>
                    <a:pt x="5796644" y="491709"/>
                    <a:pt x="5756993" y="531360"/>
                    <a:pt x="5708082" y="531360"/>
                  </a:cubicBezTo>
                  <a:lnTo>
                    <a:pt x="88562" y="531360"/>
                  </a:lnTo>
                  <a:cubicBezTo>
                    <a:pt x="39651" y="531360"/>
                    <a:pt x="0" y="491709"/>
                    <a:pt x="0" y="442798"/>
                  </a:cubicBezTo>
                  <a:lnTo>
                    <a:pt x="0" y="88562"/>
                  </a:lnTo>
                  <a:close/>
                </a:path>
              </a:pathLst>
            </a:custGeom>
            <a:solidFill>
              <a:srgbClr val="59AAF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038" tIns="25939" rIns="245038" bIns="25939" numCol="1" spcCol="1270" anchor="ctr" anchorCtr="0">
              <a:noAutofit/>
            </a:bodyPr>
            <a:lstStyle/>
            <a:p>
              <a:pPr lvl="0" algn="l" defTabSz="800100">
                <a:lnSpc>
                  <a:spcPct val="90000"/>
                </a:lnSpc>
                <a:spcBef>
                  <a:spcPct val="0"/>
                </a:spcBef>
                <a:spcAft>
                  <a:spcPct val="35000"/>
                </a:spcAft>
              </a:pPr>
              <a:r>
                <a:rPr lang="en-US" altLang="zh-CN" sz="1800" b="1" kern="1200" dirty="0">
                  <a:latin typeface="宋体" panose="02010600030101010101" pitchFamily="2" charset="-122"/>
                  <a:ea typeface="等线" panose="02010600030101010101" pitchFamily="2" charset="-122"/>
                  <a:cs typeface="Times New Roman" panose="02020603050405020304" pitchFamily="18" charset="0"/>
                </a:rPr>
                <a:t>2. </a:t>
              </a:r>
              <a:r>
                <a:rPr lang="zh-CN" altLang="zh-CN" sz="1800" b="1" kern="1200" dirty="0">
                  <a:latin typeface="等线" panose="02010600030101010101" pitchFamily="2" charset="-122"/>
                  <a:cs typeface="Times New Roman" panose="02020603050405020304" pitchFamily="18" charset="0"/>
                </a:rPr>
                <a:t>风险评估特征</a:t>
              </a:r>
              <a:endParaRPr lang="zh-CN" altLang="en-US" sz="1800" kern="1200" dirty="0"/>
            </a:p>
          </p:txBody>
        </p:sp>
      </p:grpSp>
    </p:spTree>
    <p:extLst>
      <p:ext uri="{BB962C8B-B14F-4D97-AF65-F5344CB8AC3E}">
        <p14:creationId xmlns:p14="http://schemas.microsoft.com/office/powerpoint/2010/main" val="23848857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a:extLst>
              <a:ext uri="{FF2B5EF4-FFF2-40B4-BE49-F238E27FC236}">
                <a16:creationId xmlns:a16="http://schemas.microsoft.com/office/drawing/2014/main" id="{4D64888B-B676-4EA4-8D19-EFF6B6C583FB}"/>
              </a:ext>
            </a:extLst>
          </p:cNvPr>
          <p:cNvSpPr/>
          <p:nvPr/>
        </p:nvSpPr>
        <p:spPr>
          <a:xfrm>
            <a:off x="539552" y="3068960"/>
            <a:ext cx="4392488" cy="316835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1.1.4</a:t>
            </a:r>
            <a:r>
              <a:rPr lang="zh-CN" altLang="en-US" dirty="0"/>
              <a:t> 信息安全风险评估的内涵</a:t>
            </a:r>
          </a:p>
        </p:txBody>
      </p:sp>
      <p:sp>
        <p:nvSpPr>
          <p:cNvPr id="6" name="矩形 5"/>
          <p:cNvSpPr/>
          <p:nvPr/>
        </p:nvSpPr>
        <p:spPr>
          <a:xfrm>
            <a:off x="899592" y="2531703"/>
            <a:ext cx="2316340"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a:t>
            </a:r>
            <a:r>
              <a:rPr lang="zh-CN" altLang="zh-CN" b="1" kern="100" dirty="0">
                <a:latin typeface="等线" panose="02010600030101010101" pitchFamily="2" charset="-122"/>
                <a:cs typeface="Times New Roman" panose="02020603050405020304" pitchFamily="18" charset="0"/>
              </a:rPr>
              <a:t>风险评估的意义</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7" name="矩形 6"/>
          <p:cNvSpPr/>
          <p:nvPr/>
        </p:nvSpPr>
        <p:spPr>
          <a:xfrm>
            <a:off x="827584" y="3284984"/>
            <a:ext cx="3960440" cy="2585323"/>
          </a:xfrm>
          <a:prstGeom prst="rect">
            <a:avLst/>
          </a:prstGeom>
        </p:spPr>
        <p:txBody>
          <a:bodyPr wrap="square">
            <a:spAutoFit/>
          </a:bodyPr>
          <a:lstStyle/>
          <a:p>
            <a:pPr marL="285750" indent="-285750">
              <a:buFont typeface="Wingdings" panose="05000000000000000000" pitchFamily="2" charset="2"/>
              <a:buChar char="u"/>
            </a:pPr>
            <a:r>
              <a:rPr lang="zh-CN" altLang="zh-CN" dirty="0">
                <a:latin typeface="+mn-ea"/>
                <a:cs typeface="Times New Roman" panose="02020603050405020304" pitchFamily="18" charset="0"/>
              </a:rPr>
              <a:t>风险评估是了解信息系统安全风险的重要手段。</a:t>
            </a:r>
            <a:endParaRPr lang="en-US" altLang="zh-CN" dirty="0">
              <a:latin typeface="+mn-ea"/>
              <a:cs typeface="Times New Roman" panose="02020603050405020304" pitchFamily="18" charset="0"/>
            </a:endParaRPr>
          </a:p>
          <a:p>
            <a:endParaRPr lang="en-US" altLang="zh-CN" dirty="0">
              <a:latin typeface="+mn-ea"/>
              <a:cs typeface="Times New Roman" panose="02020603050405020304" pitchFamily="18" charset="0"/>
            </a:endParaRPr>
          </a:p>
          <a:p>
            <a:pPr marL="285750" indent="-285750">
              <a:buFont typeface="Wingdings" panose="05000000000000000000" pitchFamily="2" charset="2"/>
              <a:buChar char="u"/>
            </a:pPr>
            <a:r>
              <a:rPr lang="zh-CN" altLang="zh-CN" dirty="0">
                <a:latin typeface="+mn-ea"/>
                <a:cs typeface="Times New Roman" panose="02020603050405020304" pitchFamily="18" charset="0"/>
              </a:rPr>
              <a:t>风险评估的最终目的是指导信息系统的安全建设，安全建设的实质是控制信息安全风险。</a:t>
            </a:r>
            <a:endParaRPr lang="en-US" altLang="zh-CN" dirty="0">
              <a:latin typeface="+mn-ea"/>
              <a:cs typeface="Times New Roman" panose="02020603050405020304" pitchFamily="18" charset="0"/>
            </a:endParaRPr>
          </a:p>
          <a:p>
            <a:endParaRPr lang="en-US" altLang="zh-CN" dirty="0">
              <a:latin typeface="+mn-ea"/>
              <a:cs typeface="Times New Roman" panose="02020603050405020304" pitchFamily="18" charset="0"/>
            </a:endParaRPr>
          </a:p>
          <a:p>
            <a:pPr marL="285750" indent="-285750">
              <a:buFont typeface="Wingdings" panose="05000000000000000000" pitchFamily="2" charset="2"/>
              <a:buChar char="u"/>
            </a:pPr>
            <a:r>
              <a:rPr lang="zh-CN" altLang="zh-CN" dirty="0">
                <a:latin typeface="+mn-ea"/>
                <a:cs typeface="Times New Roman" panose="02020603050405020304" pitchFamily="18" charset="0"/>
              </a:rPr>
              <a:t>风险评估结果是后续安全建设的依据。</a:t>
            </a:r>
            <a:endParaRPr lang="zh-CN" altLang="en-US" dirty="0">
              <a:latin typeface="+mn-ea"/>
            </a:endParaRPr>
          </a:p>
        </p:txBody>
      </p:sp>
      <p:pic>
        <p:nvPicPr>
          <p:cNvPr id="2050" name="Picture 2" descr="https://timgsa.baidu.com/timg?image&amp;quality=80&amp;size=b9999_10000&amp;sec=1587920644607&amp;di=4b351d07bf46493536b40d2918272281&amp;imgtype=0&amp;src=http%3A%2F%2Fwww.sinocap.com.cn%2Fupload%2F201911%2F15737904613526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3258864"/>
            <a:ext cx="3707904" cy="276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5298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0ADAB8BF-C422-4990-8C3A-FD2761A85CD2}"/>
              </a:ext>
            </a:extLst>
          </p:cNvPr>
          <p:cNvSpPr/>
          <p:nvPr/>
        </p:nvSpPr>
        <p:spPr>
          <a:xfrm>
            <a:off x="778130" y="3140968"/>
            <a:ext cx="4032448" cy="271125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6" name="矩形 5"/>
          <p:cNvSpPr/>
          <p:nvPr/>
        </p:nvSpPr>
        <p:spPr>
          <a:xfrm>
            <a:off x="755576" y="2492896"/>
            <a:ext cx="1271182"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 </a:t>
            </a:r>
            <a:r>
              <a:rPr lang="zh-CN" altLang="zh-CN" b="1" kern="100" dirty="0">
                <a:latin typeface="等线" panose="02010600030101010101" pitchFamily="2" charset="-122"/>
                <a:cs typeface="Times New Roman" panose="02020603050405020304" pitchFamily="18" charset="0"/>
              </a:rPr>
              <a:t>信息</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998721" y="3410137"/>
            <a:ext cx="3540873" cy="2031325"/>
          </a:xfrm>
          <a:prstGeom prst="rect">
            <a:avLst/>
          </a:prstGeom>
        </p:spPr>
        <p:txBody>
          <a:bodyPr wrap="square">
            <a:spAutoFit/>
          </a:bodyPr>
          <a:lstStyle/>
          <a:p>
            <a:pPr algn="just"/>
            <a:r>
              <a:rPr lang="zh-CN" altLang="en-US" dirty="0"/>
              <a:t>在信息安全领域，信息是通过在数据上施加某些约定而赋予这些数据的特殊含义，强调信息是无形的，借助于信息媒体以多种形式存在和传播；同时，信息也是一种重要资产，具有价值，需要保护。</a:t>
            </a:r>
          </a:p>
        </p:txBody>
      </p:sp>
      <p:pic>
        <p:nvPicPr>
          <p:cNvPr id="1026" name="Picture 2" descr="https://ss0.bdstatic.com/94oJfD_bAAcT8t7mm9GUKT-xh_/timg?image&amp;quality=100&amp;size=b4000_4000&amp;sec=1587866698&amp;di=a35af4a29fa2c185b211804a4150a07f&amp;src=http://images.china.cn/attachement/jpg/site1000/20150311/7427ea210d02166a2a2e2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3278361"/>
            <a:ext cx="3059832" cy="2294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5361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19281F91-03E4-4451-BD27-12D9F17A487A}"/>
              </a:ext>
            </a:extLst>
          </p:cNvPr>
          <p:cNvSpPr/>
          <p:nvPr/>
        </p:nvSpPr>
        <p:spPr>
          <a:xfrm>
            <a:off x="755576" y="3219698"/>
            <a:ext cx="7488832" cy="316163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dirty="0"/>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1.1.5</a:t>
            </a:r>
            <a:r>
              <a:rPr lang="zh-CN" altLang="en-US" dirty="0"/>
              <a:t> 信息安全管理与风险评估的关系</a:t>
            </a:r>
          </a:p>
        </p:txBody>
      </p:sp>
      <p:sp>
        <p:nvSpPr>
          <p:cNvPr id="7" name="矩形 6"/>
          <p:cNvSpPr/>
          <p:nvPr/>
        </p:nvSpPr>
        <p:spPr>
          <a:xfrm>
            <a:off x="899592" y="2621785"/>
            <a:ext cx="3363100"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 </a:t>
            </a:r>
            <a:r>
              <a:rPr lang="zh-CN" altLang="zh-CN" b="1" kern="100" dirty="0">
                <a:latin typeface="等线" panose="02010600030101010101" pitchFamily="2" charset="-122"/>
                <a:cs typeface="Times New Roman" panose="02020603050405020304" pitchFamily="18" charset="0"/>
              </a:rPr>
              <a:t>信息安全管理与风险评估</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1187624" y="3356992"/>
            <a:ext cx="6840760" cy="2828147"/>
          </a:xfrm>
          <a:prstGeom prst="rect">
            <a:avLst/>
          </a:prstGeom>
        </p:spPr>
        <p:txBody>
          <a:bodyPr wrap="square">
            <a:spAutoFit/>
          </a:bodyPr>
          <a:lstStyle/>
          <a:p>
            <a:pPr marL="285750" indent="-285750">
              <a:lnSpc>
                <a:spcPct val="150000"/>
              </a:lnSpc>
              <a:spcBef>
                <a:spcPts val="1200"/>
              </a:spcBef>
              <a:buFont typeface="Wingdings" panose="05000000000000000000" pitchFamily="2" charset="2"/>
              <a:buChar char="u"/>
            </a:pPr>
            <a:r>
              <a:rPr lang="zh-CN" altLang="zh-CN" dirty="0">
                <a:latin typeface="+mn-ea"/>
                <a:cs typeface="Times New Roman" panose="02020603050405020304" pitchFamily="18" charset="0"/>
              </a:rPr>
              <a:t>信息安全风险管理要依靠风险评估的结果来确定随后的风险控制和审核批准活动。</a:t>
            </a:r>
            <a:endParaRPr lang="en-US" altLang="zh-CN" dirty="0">
              <a:latin typeface="+mn-ea"/>
              <a:cs typeface="Times New Roman" panose="02020603050405020304" pitchFamily="18" charset="0"/>
            </a:endParaRPr>
          </a:p>
          <a:p>
            <a:pPr marL="285750" indent="-285750">
              <a:lnSpc>
                <a:spcPct val="150000"/>
              </a:lnSpc>
              <a:spcBef>
                <a:spcPts val="1200"/>
              </a:spcBef>
              <a:buFont typeface="Wingdings" panose="05000000000000000000" pitchFamily="2" charset="2"/>
              <a:buChar char="u"/>
            </a:pPr>
            <a:r>
              <a:rPr lang="zh-CN" altLang="zh-CN" dirty="0">
                <a:latin typeface="+mn-ea"/>
                <a:cs typeface="Times New Roman" panose="02020603050405020304" pitchFamily="18" charset="0"/>
              </a:rPr>
              <a:t>信息安全风险评估是信息安全风险管理的一个阶段。</a:t>
            </a:r>
            <a:endParaRPr lang="en-US" altLang="zh-CN" dirty="0">
              <a:latin typeface="+mn-ea"/>
              <a:cs typeface="Times New Roman" panose="02020603050405020304" pitchFamily="18" charset="0"/>
            </a:endParaRPr>
          </a:p>
          <a:p>
            <a:pPr marL="285750" indent="-285750">
              <a:lnSpc>
                <a:spcPct val="150000"/>
              </a:lnSpc>
              <a:spcBef>
                <a:spcPts val="1200"/>
              </a:spcBef>
              <a:buFont typeface="Wingdings" panose="05000000000000000000" pitchFamily="2" charset="2"/>
              <a:buChar char="u"/>
            </a:pPr>
            <a:r>
              <a:rPr lang="zh-CN" altLang="zh-CN" dirty="0">
                <a:latin typeface="+mn-ea"/>
                <a:cs typeface="Times New Roman" panose="02020603050405020304" pitchFamily="18" charset="0"/>
              </a:rPr>
              <a:t>风险评估使得组织能够准确定位风险管理的策略、实践和工具，能够将信息安全活动的重点放在重要的问题上，能够选择成本效益合理的和适用的安全对策。</a:t>
            </a:r>
            <a:endParaRPr lang="zh-CN" altLang="en-US" dirty="0">
              <a:latin typeface="+mn-ea"/>
            </a:endParaRPr>
          </a:p>
        </p:txBody>
      </p:sp>
    </p:spTree>
    <p:extLst>
      <p:ext uri="{BB962C8B-B14F-4D97-AF65-F5344CB8AC3E}">
        <p14:creationId xmlns:p14="http://schemas.microsoft.com/office/powerpoint/2010/main" val="2023917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1.1.5</a:t>
            </a:r>
            <a:r>
              <a:rPr lang="zh-CN" altLang="en-US" dirty="0"/>
              <a:t> 信息安全管理与风险评估的关系</a:t>
            </a:r>
          </a:p>
        </p:txBody>
      </p:sp>
      <p:sp>
        <p:nvSpPr>
          <p:cNvPr id="8" name="矩形 7"/>
          <p:cNvSpPr/>
          <p:nvPr/>
        </p:nvSpPr>
        <p:spPr>
          <a:xfrm>
            <a:off x="179512" y="2429447"/>
            <a:ext cx="1736053"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 </a:t>
            </a:r>
            <a:r>
              <a:rPr lang="zh-CN" altLang="zh-CN" b="1" kern="100" dirty="0">
                <a:latin typeface="等线" panose="02010600030101010101" pitchFamily="2" charset="-122"/>
                <a:cs typeface="Times New Roman" panose="02020603050405020304" pitchFamily="18" charset="0"/>
              </a:rPr>
              <a:t>风险控制</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grpSp>
        <p:nvGrpSpPr>
          <p:cNvPr id="4" name="组合 3"/>
          <p:cNvGrpSpPr/>
          <p:nvPr/>
        </p:nvGrpSpPr>
        <p:grpSpPr>
          <a:xfrm>
            <a:off x="538702" y="2856657"/>
            <a:ext cx="8281770" cy="3997620"/>
            <a:chOff x="538702" y="2856657"/>
            <a:chExt cx="8281770" cy="3997620"/>
          </a:xfrm>
        </p:grpSpPr>
        <p:sp>
          <p:nvSpPr>
            <p:cNvPr id="6" name="任意多边形 5"/>
            <p:cNvSpPr/>
            <p:nvPr/>
          </p:nvSpPr>
          <p:spPr>
            <a:xfrm>
              <a:off x="538702" y="3181377"/>
              <a:ext cx="8281770" cy="3672900"/>
            </a:xfrm>
            <a:custGeom>
              <a:avLst/>
              <a:gdLst>
                <a:gd name="connsiteX0" fmla="*/ 0 w 8065746"/>
                <a:gd name="connsiteY0" fmla="*/ 0 h 3672900"/>
                <a:gd name="connsiteX1" fmla="*/ 8065746 w 8065746"/>
                <a:gd name="connsiteY1" fmla="*/ 0 h 3672900"/>
                <a:gd name="connsiteX2" fmla="*/ 8065746 w 8065746"/>
                <a:gd name="connsiteY2" fmla="*/ 3672900 h 3672900"/>
                <a:gd name="connsiteX3" fmla="*/ 0 w 8065746"/>
                <a:gd name="connsiteY3" fmla="*/ 3672900 h 3672900"/>
                <a:gd name="connsiteX4" fmla="*/ 0 w 8065746"/>
                <a:gd name="connsiteY4" fmla="*/ 0 h 367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5746" h="3672900">
                  <a:moveTo>
                    <a:pt x="0" y="0"/>
                  </a:moveTo>
                  <a:lnTo>
                    <a:pt x="8065746" y="0"/>
                  </a:lnTo>
                  <a:lnTo>
                    <a:pt x="8065746" y="3672900"/>
                  </a:lnTo>
                  <a:lnTo>
                    <a:pt x="0" y="36729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25992" tIns="458216" rIns="625992" bIns="128016" numCol="1" spcCol="1270" anchor="t" anchorCtr="0">
              <a:noAutofit/>
            </a:bodyPr>
            <a:lstStyle/>
            <a:p>
              <a:pPr marL="541338" lvl="1" indent="-541338" algn="l"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1</a:t>
              </a:r>
              <a:r>
                <a:rPr lang="zh-CN" altLang="zh-CN" sz="1800" kern="1200" dirty="0">
                  <a:latin typeface="Calibri" panose="020F0502020204030204" pitchFamily="34" charset="0"/>
                  <a:cs typeface="Times New Roman" panose="02020603050405020304" pitchFamily="18" charset="0"/>
                </a:rPr>
                <a:t>）当存在系统脆弱性时，修补系统脆弱性，降低脆弱性被攻击的可能性。</a:t>
              </a:r>
            </a:p>
            <a:p>
              <a:pPr marL="541338" lvl="1" indent="-541338" algn="l"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2</a:t>
              </a:r>
              <a:r>
                <a:rPr lang="zh-CN" altLang="zh-CN" sz="1800" kern="1200" dirty="0">
                  <a:latin typeface="Calibri" panose="020F0502020204030204" pitchFamily="34" charset="0"/>
                  <a:cs typeface="Times New Roman" panose="02020603050405020304" pitchFamily="18" charset="0"/>
                </a:rPr>
                <a:t>）当系统脆弱性可被恶意攻击利用时，运用层次化保护、结构化设计、管理控制等办法将风险最小化或防止脆弱性被利用。</a:t>
              </a:r>
            </a:p>
            <a:p>
              <a:pPr marL="541338" lvl="1" indent="-541338" algn="l"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3</a:t>
              </a:r>
              <a:r>
                <a:rPr lang="zh-CN" altLang="zh-CN" sz="1800" kern="1200" dirty="0">
                  <a:latin typeface="Calibri" panose="020F0502020204030204" pitchFamily="34" charset="0"/>
                  <a:cs typeface="Times New Roman" panose="02020603050405020304" pitchFamily="18" charset="0"/>
                </a:rPr>
                <a:t>）当攻击者的成本小于攻击的可能所得时，运用保护措施，通过提高攻击者成本来降低攻击者的攻击动机，例如限制系统用户的访问对象和行为。</a:t>
              </a:r>
            </a:p>
            <a:p>
              <a:pPr marL="541338" lvl="1" indent="-541338" algn="l" defTabSz="800100">
                <a:lnSpc>
                  <a:spcPct val="110000"/>
                </a:lnSpc>
                <a:spcBef>
                  <a:spcPct val="0"/>
                </a:spcBef>
                <a:spcAft>
                  <a:spcPct val="15000"/>
                </a:spcAft>
              </a:pPr>
              <a:r>
                <a:rPr lang="zh-CN" altLang="zh-CN" sz="1800" kern="1200" dirty="0">
                  <a:latin typeface="Calibri" panose="020F0502020204030204" pitchFamily="34" charset="0"/>
                  <a:cs typeface="Times New Roman" panose="02020603050405020304" pitchFamily="18" charset="0"/>
                </a:rPr>
                <a:t>（</a:t>
              </a:r>
              <a:r>
                <a:rPr lang="en-US" altLang="zh-CN" sz="1800" kern="1200" dirty="0">
                  <a:latin typeface="Calibri" panose="020F0502020204030204" pitchFamily="34" charset="0"/>
                  <a:cs typeface="Times New Roman" panose="02020603050405020304" pitchFamily="18" charset="0"/>
                </a:rPr>
                <a:t>4</a:t>
              </a:r>
              <a:r>
                <a:rPr lang="zh-CN" altLang="zh-CN" sz="1800" kern="1200" dirty="0">
                  <a:latin typeface="Calibri" panose="020F0502020204030204" pitchFamily="34" charset="0"/>
                  <a:cs typeface="Times New Roman" panose="02020603050405020304" pitchFamily="18" charset="0"/>
                </a:rPr>
                <a:t>）当损失巨大时，运用系统设计中的基本原则及结构化设计、技术或非技术类保护措施来限制攻击的范围，从而降低可能的损失。</a:t>
              </a:r>
            </a:p>
          </p:txBody>
        </p:sp>
        <p:sp>
          <p:nvSpPr>
            <p:cNvPr id="7" name="任意多边形 6"/>
            <p:cNvSpPr/>
            <p:nvPr/>
          </p:nvSpPr>
          <p:spPr>
            <a:xfrm>
              <a:off x="941989" y="2856657"/>
              <a:ext cx="5646022" cy="649440"/>
            </a:xfrm>
            <a:custGeom>
              <a:avLst/>
              <a:gdLst>
                <a:gd name="connsiteX0" fmla="*/ 0 w 5646022"/>
                <a:gd name="connsiteY0" fmla="*/ 108242 h 649440"/>
                <a:gd name="connsiteX1" fmla="*/ 108242 w 5646022"/>
                <a:gd name="connsiteY1" fmla="*/ 0 h 649440"/>
                <a:gd name="connsiteX2" fmla="*/ 5537780 w 5646022"/>
                <a:gd name="connsiteY2" fmla="*/ 0 h 649440"/>
                <a:gd name="connsiteX3" fmla="*/ 5646022 w 5646022"/>
                <a:gd name="connsiteY3" fmla="*/ 108242 h 649440"/>
                <a:gd name="connsiteX4" fmla="*/ 5646022 w 5646022"/>
                <a:gd name="connsiteY4" fmla="*/ 541198 h 649440"/>
                <a:gd name="connsiteX5" fmla="*/ 5537780 w 5646022"/>
                <a:gd name="connsiteY5" fmla="*/ 649440 h 649440"/>
                <a:gd name="connsiteX6" fmla="*/ 108242 w 5646022"/>
                <a:gd name="connsiteY6" fmla="*/ 649440 h 649440"/>
                <a:gd name="connsiteX7" fmla="*/ 0 w 5646022"/>
                <a:gd name="connsiteY7" fmla="*/ 541198 h 649440"/>
                <a:gd name="connsiteX8" fmla="*/ 0 w 5646022"/>
                <a:gd name="connsiteY8" fmla="*/ 108242 h 64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6022" h="649440">
                  <a:moveTo>
                    <a:pt x="0" y="108242"/>
                  </a:moveTo>
                  <a:cubicBezTo>
                    <a:pt x="0" y="48462"/>
                    <a:pt x="48462" y="0"/>
                    <a:pt x="108242" y="0"/>
                  </a:cubicBezTo>
                  <a:lnTo>
                    <a:pt x="5537780" y="0"/>
                  </a:lnTo>
                  <a:cubicBezTo>
                    <a:pt x="5597560" y="0"/>
                    <a:pt x="5646022" y="48462"/>
                    <a:pt x="5646022" y="108242"/>
                  </a:cubicBezTo>
                  <a:lnTo>
                    <a:pt x="5646022" y="541198"/>
                  </a:lnTo>
                  <a:cubicBezTo>
                    <a:pt x="5646022" y="600978"/>
                    <a:pt x="5597560" y="649440"/>
                    <a:pt x="5537780" y="649440"/>
                  </a:cubicBezTo>
                  <a:lnTo>
                    <a:pt x="108242" y="649440"/>
                  </a:lnTo>
                  <a:cubicBezTo>
                    <a:pt x="48462" y="649440"/>
                    <a:pt x="0" y="600978"/>
                    <a:pt x="0" y="541198"/>
                  </a:cubicBezTo>
                  <a:lnTo>
                    <a:pt x="0" y="108242"/>
                  </a:lnTo>
                  <a:close/>
                </a:path>
              </a:pathLst>
            </a:custGeom>
            <a:solidFill>
              <a:srgbClr val="59AAF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45109" tIns="31703" rIns="245109" bIns="31703" numCol="1" spcCol="1270" anchor="ctr" anchorCtr="0">
              <a:noAutofit/>
            </a:bodyPr>
            <a:lstStyle/>
            <a:p>
              <a:pPr lvl="0" algn="l" defTabSz="800100">
                <a:lnSpc>
                  <a:spcPct val="90000"/>
                </a:lnSpc>
                <a:spcBef>
                  <a:spcPct val="0"/>
                </a:spcBef>
                <a:spcAft>
                  <a:spcPct val="35000"/>
                </a:spcAft>
              </a:pPr>
              <a:r>
                <a:rPr lang="zh-CN" altLang="en-US" sz="1800" kern="1200" dirty="0">
                  <a:latin typeface="Calibri" panose="020F0502020204030204" pitchFamily="34" charset="0"/>
                  <a:cs typeface="Times New Roman" panose="02020603050405020304" pitchFamily="18" charset="0"/>
                </a:rPr>
                <a:t>可将风险控制的实质描述为：</a:t>
              </a:r>
              <a:endParaRPr lang="zh-CN" altLang="en-US" sz="1800" kern="1200" dirty="0"/>
            </a:p>
          </p:txBody>
        </p:sp>
      </p:grpSp>
    </p:spTree>
    <p:extLst>
      <p:ext uri="{BB962C8B-B14F-4D97-AF65-F5344CB8AC3E}">
        <p14:creationId xmlns:p14="http://schemas.microsoft.com/office/powerpoint/2010/main" val="705773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D73B1D46-7006-4E1C-B675-5A8138010E3A}"/>
              </a:ext>
            </a:extLst>
          </p:cNvPr>
          <p:cNvSpPr/>
          <p:nvPr/>
        </p:nvSpPr>
        <p:spPr>
          <a:xfrm>
            <a:off x="4339469" y="3038552"/>
            <a:ext cx="4549138" cy="311434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a:xfrm>
            <a:off x="323528" y="705102"/>
            <a:ext cx="8686800" cy="1143000"/>
          </a:xfrm>
        </p:spPr>
        <p:txBody>
          <a:bodyPr>
            <a:normAutofit/>
          </a:bodyPr>
          <a:lstStyle/>
          <a:p>
            <a:r>
              <a:rPr lang="en-US" altLang="zh-CN" dirty="0"/>
              <a:t>1.2</a:t>
            </a:r>
            <a:r>
              <a:rPr lang="zh-CN" altLang="en-US" dirty="0"/>
              <a:t> 网络安全等级保护制度概述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1.2.1</a:t>
            </a:r>
            <a:r>
              <a:rPr lang="zh-CN" altLang="en-US" dirty="0"/>
              <a:t> 网络安全等级保护制度的内涵</a:t>
            </a:r>
          </a:p>
        </p:txBody>
      </p:sp>
      <p:sp>
        <p:nvSpPr>
          <p:cNvPr id="4" name="矩形 3"/>
          <p:cNvSpPr/>
          <p:nvPr/>
        </p:nvSpPr>
        <p:spPr>
          <a:xfrm>
            <a:off x="4552112" y="3254576"/>
            <a:ext cx="4310136" cy="2554545"/>
          </a:xfrm>
          <a:prstGeom prst="rect">
            <a:avLst/>
          </a:prstGeom>
        </p:spPr>
        <p:txBody>
          <a:bodyPr wrap="square">
            <a:spAutoFit/>
          </a:bodyPr>
          <a:lstStyle/>
          <a:p>
            <a:r>
              <a:rPr lang="zh-CN" altLang="zh-CN" sz="2000" dirty="0">
                <a:latin typeface="+mn-ea"/>
                <a:cs typeface="Times New Roman" panose="02020603050405020304" pitchFamily="18" charset="0"/>
              </a:rPr>
              <a:t>网络安全等级保护是指对国家秘密信息、法人和其他组织及公民的专有信息以及公开信息和存储、传输、处理这些信息的信息系统分等级实行安全保护，对信息系统中使用的信息安全产品实行按等级管理，对信息系统中发生的信息安全事件分等级响应、处置。</a:t>
            </a:r>
            <a:endParaRPr lang="zh-CN" altLang="en-US" sz="2000" dirty="0">
              <a:latin typeface="+mn-ea"/>
            </a:endParaRPr>
          </a:p>
        </p:txBody>
      </p:sp>
      <p:pic>
        <p:nvPicPr>
          <p:cNvPr id="3074" name="Picture 2" descr="https://timgsa.baidu.com/timg?image&amp;quality=80&amp;size=b9999_10000&amp;sec=1587921067613&amp;di=979f4d9b6dd7ed41ec15227b11ec04bf&amp;imgtype=0&amp;src=http%3A%2F%2Fn.sinaimg.cn%2Fsinacn20190513s%2F145%2Fw540h405%2F20190513%2Fa72e-hwzkfpt951698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886" y="3284984"/>
            <a:ext cx="3672408" cy="2754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3581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8600" y="711190"/>
            <a:ext cx="8686800" cy="881927"/>
          </a:xfrm>
        </p:spPr>
        <p:txBody>
          <a:bodyPr>
            <a:normAutofit/>
          </a:bodyPr>
          <a:lstStyle/>
          <a:p>
            <a:r>
              <a:rPr lang="en-US" altLang="zh-CN" dirty="0"/>
              <a:t>1.2</a:t>
            </a:r>
            <a:r>
              <a:rPr lang="zh-CN" altLang="en-US" dirty="0"/>
              <a:t> 网络安全等级保护制度概述</a:t>
            </a:r>
          </a:p>
        </p:txBody>
      </p:sp>
      <p:sp>
        <p:nvSpPr>
          <p:cNvPr id="3" name="内容占位符 2"/>
          <p:cNvSpPr>
            <a:spLocks noGrp="1"/>
          </p:cNvSpPr>
          <p:nvPr>
            <p:ph idx="1"/>
          </p:nvPr>
        </p:nvSpPr>
        <p:spPr>
          <a:xfrm>
            <a:off x="257944" y="1593117"/>
            <a:ext cx="8229600" cy="596223"/>
          </a:xfrm>
        </p:spPr>
        <p:txBody>
          <a:bodyPr/>
          <a:lstStyle/>
          <a:p>
            <a:pPr marL="0" indent="0">
              <a:buNone/>
            </a:pPr>
            <a:r>
              <a:rPr lang="en-US" altLang="zh-CN" dirty="0"/>
              <a:t>1.2.2</a:t>
            </a:r>
            <a:r>
              <a:rPr lang="zh-CN" altLang="en-US" dirty="0"/>
              <a:t> 网络安全等级保护制度的意义</a:t>
            </a:r>
          </a:p>
        </p:txBody>
      </p:sp>
      <p:pic>
        <p:nvPicPr>
          <p:cNvPr id="4098" name="Picture 2" descr="https://timgsa.baidu.com/timg?image&amp;quality=80&amp;size=b9999_10000&amp;sec=1587921416787&amp;di=abbd82afc37ad524b94c971bece01066&amp;imgtype=0&amp;src=http%3A%2F%2Fr.sinaimg.cn%2Flarge%2Ftc%2Fmmbiz_qpic_cn%2Fef652ab25ac3cb2e03c56ace40eff64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3123" y="3234943"/>
            <a:ext cx="4248472" cy="324036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06659" y="2168664"/>
            <a:ext cx="8352928" cy="858377"/>
          </a:xfrm>
          <a:prstGeom prst="rect">
            <a:avLst/>
          </a:prstGeom>
        </p:spPr>
        <p:txBody>
          <a:bodyPr wrap="square">
            <a:spAutoFit/>
          </a:bodyPr>
          <a:lstStyle/>
          <a:p>
            <a:pPr indent="266700" algn="just">
              <a:lnSpc>
                <a:spcPct val="150000"/>
              </a:lnSpc>
              <a:spcAft>
                <a:spcPts val="600"/>
              </a:spcAft>
            </a:pPr>
            <a:r>
              <a:rPr lang="zh-CN" altLang="zh-CN" kern="100" dirty="0">
                <a:latin typeface="+mn-ea"/>
                <a:cs typeface="Times New Roman" panose="02020603050405020304" pitchFamily="18" charset="0"/>
              </a:rPr>
              <a:t>网络安全等级保护是党中央、国务院决定在网络安全领域实施的基本国策，是国家网络安全保障工作的基本方法，网络安全等级保护已经进入法制化。</a:t>
            </a:r>
            <a:endParaRPr lang="en-US" altLang="zh-CN" kern="100" dirty="0">
              <a:latin typeface="+mn-ea"/>
              <a:cs typeface="Times New Roman" panose="02020603050405020304" pitchFamily="18" charset="0"/>
            </a:endParaRPr>
          </a:p>
        </p:txBody>
      </p:sp>
      <p:sp>
        <p:nvSpPr>
          <p:cNvPr id="5" name="矩形 4"/>
          <p:cNvSpPr/>
          <p:nvPr/>
        </p:nvSpPr>
        <p:spPr>
          <a:xfrm>
            <a:off x="395536" y="3234943"/>
            <a:ext cx="4063353" cy="3012812"/>
          </a:xfrm>
          <a:prstGeom prst="rect">
            <a:avLst/>
          </a:prstGeom>
        </p:spPr>
        <p:txBody>
          <a:bodyPr wrap="square">
            <a:spAutoFit/>
          </a:bodyPr>
          <a:lstStyle/>
          <a:p>
            <a:pPr indent="266700" algn="just">
              <a:lnSpc>
                <a:spcPct val="150000"/>
              </a:lnSpc>
              <a:spcAft>
                <a:spcPts val="600"/>
              </a:spcAft>
            </a:pPr>
            <a:r>
              <a:rPr lang="zh-CN" altLang="zh-CN" kern="100" dirty="0">
                <a:latin typeface="+mn-ea"/>
                <a:cs typeface="Times New Roman" panose="02020603050405020304" pitchFamily="18" charset="0"/>
              </a:rPr>
              <a:t>基础信息网络和重要信息系统已成为国家关键基础设施，其安全性直接关系到国家安全、国家利益、社会稳定和人民群众的切身利益。</a:t>
            </a:r>
            <a:endParaRPr lang="en-US" altLang="zh-CN" kern="100" dirty="0">
              <a:latin typeface="+mn-ea"/>
              <a:cs typeface="Times New Roman" panose="02020603050405020304" pitchFamily="18" charset="0"/>
            </a:endParaRPr>
          </a:p>
          <a:p>
            <a:pPr indent="266700" algn="just">
              <a:lnSpc>
                <a:spcPct val="150000"/>
              </a:lnSpc>
              <a:spcAft>
                <a:spcPts val="600"/>
              </a:spcAft>
            </a:pPr>
            <a:r>
              <a:rPr lang="zh-CN" altLang="zh-CN" kern="100" dirty="0">
                <a:latin typeface="+mn-ea"/>
                <a:cs typeface="Times New Roman" panose="02020603050405020304" pitchFamily="18" charset="0"/>
              </a:rPr>
              <a:t>我国必须建立适合国情的网络安全制度，突出重点，保护重点，统筹监管，保障网络安全，维护国家安全。</a:t>
            </a:r>
          </a:p>
        </p:txBody>
      </p:sp>
    </p:spTree>
    <p:extLst>
      <p:ext uri="{BB962C8B-B14F-4D97-AF65-F5344CB8AC3E}">
        <p14:creationId xmlns:p14="http://schemas.microsoft.com/office/powerpoint/2010/main" val="26471205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705102"/>
            <a:ext cx="8686800" cy="1143000"/>
          </a:xfrm>
        </p:spPr>
        <p:txBody>
          <a:bodyPr>
            <a:normAutofit/>
          </a:bodyPr>
          <a:lstStyle/>
          <a:p>
            <a:r>
              <a:rPr lang="en-US" altLang="zh-CN" dirty="0"/>
              <a:t>1.2</a:t>
            </a:r>
            <a:r>
              <a:rPr lang="zh-CN" altLang="en-US" dirty="0"/>
              <a:t> 网络安全等级保护制度概述</a:t>
            </a:r>
          </a:p>
        </p:txBody>
      </p:sp>
      <p:sp>
        <p:nvSpPr>
          <p:cNvPr id="3" name="内容占位符 2"/>
          <p:cNvSpPr>
            <a:spLocks noGrp="1"/>
          </p:cNvSpPr>
          <p:nvPr>
            <p:ph idx="1"/>
          </p:nvPr>
        </p:nvSpPr>
        <p:spPr>
          <a:xfrm>
            <a:off x="323528" y="1700808"/>
            <a:ext cx="8229600" cy="596223"/>
          </a:xfrm>
        </p:spPr>
        <p:txBody>
          <a:bodyPr/>
          <a:lstStyle/>
          <a:p>
            <a:pPr marL="0" indent="0">
              <a:buNone/>
            </a:pPr>
            <a:r>
              <a:rPr lang="en-US" altLang="zh-CN" dirty="0"/>
              <a:t>1.2.3</a:t>
            </a:r>
            <a:r>
              <a:rPr lang="zh-CN" altLang="en-US" dirty="0"/>
              <a:t> 网络安全等级保护的主要内容</a:t>
            </a:r>
          </a:p>
        </p:txBody>
      </p:sp>
      <p:sp>
        <p:nvSpPr>
          <p:cNvPr id="4" name="矩形 3"/>
          <p:cNvSpPr/>
          <p:nvPr/>
        </p:nvSpPr>
        <p:spPr>
          <a:xfrm>
            <a:off x="293710" y="2404482"/>
            <a:ext cx="8470776" cy="4312976"/>
          </a:xfrm>
          <a:prstGeom prst="rect">
            <a:avLst/>
          </a:prstGeom>
        </p:spPr>
        <p:txBody>
          <a:bodyPr wrap="square">
            <a:spAutoFit/>
          </a:bodyPr>
          <a:lstStyle/>
          <a:p>
            <a:pPr marL="990600" indent="-990600" algn="just">
              <a:lnSpc>
                <a:spcPct val="120000"/>
              </a:lnSpc>
              <a:spcBef>
                <a:spcPts val="1200"/>
              </a:spcBef>
              <a:spcAft>
                <a:spcPts val="600"/>
              </a:spcAft>
            </a:pPr>
            <a:r>
              <a:rPr lang="en-US" altLang="zh-CN" kern="100" dirty="0">
                <a:latin typeface="宋体" panose="02010600030101010101" pitchFamily="2" charset="-122"/>
                <a:cs typeface="Times New Roman" panose="02020603050405020304" pitchFamily="18" charset="0"/>
              </a:rPr>
              <a:t>(1)</a:t>
            </a:r>
            <a:r>
              <a:rPr lang="zh-CN" altLang="zh-CN" kern="100" dirty="0">
                <a:latin typeface="Calibri" panose="020F0502020204030204" pitchFamily="34" charset="0"/>
                <a:cs typeface="Times New Roman" panose="02020603050405020304" pitchFamily="18" charset="0"/>
              </a:rPr>
              <a:t>定级：即全国范围内的信息系统</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包括网络</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，按照重要性和遭受损坏后的危害性分为五个安全保护等级</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第一级最低，逐级递增，第五级最高</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a:t>
            </a:r>
          </a:p>
          <a:p>
            <a:pPr marL="990600" indent="-990600" algn="just">
              <a:lnSpc>
                <a:spcPct val="120000"/>
              </a:lnSpc>
              <a:spcBef>
                <a:spcPts val="1200"/>
              </a:spcBef>
              <a:spcAft>
                <a:spcPts val="600"/>
              </a:spcAft>
            </a:pPr>
            <a:r>
              <a:rPr lang="en-US" altLang="zh-CN" kern="100" dirty="0">
                <a:latin typeface="宋体" panose="02010600030101010101" pitchFamily="2" charset="-122"/>
                <a:cs typeface="Times New Roman" panose="02020603050405020304" pitchFamily="18" charset="0"/>
              </a:rPr>
              <a:t>(2)</a:t>
            </a:r>
            <a:r>
              <a:rPr lang="zh-CN" altLang="zh-CN" kern="100" dirty="0">
                <a:latin typeface="Calibri" panose="020F0502020204030204" pitchFamily="34" charset="0"/>
                <a:cs typeface="Times New Roman" panose="02020603050405020304" pitchFamily="18" charset="0"/>
              </a:rPr>
              <a:t>备案：等级确定后，第二级</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含</a:t>
            </a:r>
            <a:r>
              <a:rPr lang="en-US" altLang="zh-CN" kern="100" dirty="0">
                <a:latin typeface="Calibri" panose="020F0502020204030204" pitchFamily="34" charset="0"/>
                <a:cs typeface="Times New Roman" panose="02020603050405020304" pitchFamily="18" charset="0"/>
              </a:rPr>
              <a:t>)</a:t>
            </a:r>
            <a:r>
              <a:rPr lang="zh-CN" altLang="zh-CN" kern="100" dirty="0">
                <a:latin typeface="Calibri" panose="020F0502020204030204" pitchFamily="34" charset="0"/>
                <a:cs typeface="Times New Roman" panose="02020603050405020304" pitchFamily="18" charset="0"/>
              </a:rPr>
              <a:t>以上信息系统到公安机关备案，公安机关审核合格后颁发备案证明。 </a:t>
            </a:r>
          </a:p>
          <a:p>
            <a:pPr marL="1524000" indent="-1524000" algn="just">
              <a:lnSpc>
                <a:spcPct val="120000"/>
              </a:lnSpc>
              <a:spcBef>
                <a:spcPts val="1200"/>
              </a:spcBef>
              <a:spcAft>
                <a:spcPts val="600"/>
              </a:spcAft>
            </a:pPr>
            <a:r>
              <a:rPr lang="en-US" altLang="zh-CN" kern="100" dirty="0">
                <a:latin typeface="宋体" panose="02010600030101010101" pitchFamily="2" charset="-122"/>
                <a:cs typeface="Times New Roman" panose="02020603050405020304" pitchFamily="18" charset="0"/>
              </a:rPr>
              <a:t>(3)</a:t>
            </a:r>
            <a:r>
              <a:rPr lang="zh-CN" altLang="zh-CN" kern="100" dirty="0">
                <a:latin typeface="Calibri" panose="020F0502020204030204" pitchFamily="34" charset="0"/>
                <a:cs typeface="Times New Roman" panose="02020603050405020304" pitchFamily="18" charset="0"/>
              </a:rPr>
              <a:t>建设整改：备案单位根据信息系统安全等级，按照国家标准开展建设整改，建设安全设施、落实安全措施、落实安全责任、建立和落实安全管理制度。</a:t>
            </a:r>
          </a:p>
          <a:p>
            <a:pPr marL="892175" indent="-892175" algn="just">
              <a:lnSpc>
                <a:spcPct val="120000"/>
              </a:lnSpc>
              <a:spcBef>
                <a:spcPts val="1200"/>
              </a:spcBef>
              <a:spcAft>
                <a:spcPts val="600"/>
              </a:spcAft>
            </a:pPr>
            <a:r>
              <a:rPr lang="en-US" altLang="zh-CN" kern="100" dirty="0">
                <a:latin typeface="宋体" panose="02010600030101010101" pitchFamily="2" charset="-122"/>
                <a:cs typeface="Times New Roman" panose="02020603050405020304" pitchFamily="18" charset="0"/>
              </a:rPr>
              <a:t>(4)</a:t>
            </a:r>
            <a:r>
              <a:rPr lang="zh-CN" altLang="zh-CN" kern="100" dirty="0">
                <a:latin typeface="Calibri" panose="020F0502020204030204" pitchFamily="34" charset="0"/>
                <a:cs typeface="Times New Roman" panose="02020603050405020304" pitchFamily="18" charset="0"/>
              </a:rPr>
              <a:t>等级测评：备案单位选择符合国家规定条件的测评机构开展等级测评。 </a:t>
            </a:r>
          </a:p>
          <a:p>
            <a:pPr marL="1524000" indent="-1524000" algn="just">
              <a:lnSpc>
                <a:spcPct val="120000"/>
              </a:lnSpc>
              <a:spcBef>
                <a:spcPts val="1200"/>
              </a:spcBef>
              <a:spcAft>
                <a:spcPts val="600"/>
              </a:spcAft>
            </a:pPr>
            <a:r>
              <a:rPr lang="en-US" altLang="zh-CN" kern="100" dirty="0">
                <a:latin typeface="宋体" panose="02010600030101010101" pitchFamily="2" charset="-122"/>
                <a:cs typeface="Times New Roman" panose="02020603050405020304" pitchFamily="18" charset="0"/>
              </a:rPr>
              <a:t>(5)</a:t>
            </a:r>
            <a:r>
              <a:rPr lang="zh-CN" altLang="zh-CN" kern="100" dirty="0">
                <a:latin typeface="Calibri" panose="020F0502020204030204" pitchFamily="34" charset="0"/>
                <a:cs typeface="Times New Roman" panose="02020603050405020304" pitchFamily="18" charset="0"/>
              </a:rPr>
              <a:t>监督检查：公安机关对第二级信息系统进行指导，对第三、四级信息系统定期开展监督、检查、指导。</a:t>
            </a:r>
          </a:p>
        </p:txBody>
      </p:sp>
    </p:spTree>
    <p:extLst>
      <p:ext uri="{BB962C8B-B14F-4D97-AF65-F5344CB8AC3E}">
        <p14:creationId xmlns:p14="http://schemas.microsoft.com/office/powerpoint/2010/main" val="33849082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60DB4AC1-0B52-4488-B16A-4E182E1ABEC1}"/>
              </a:ext>
            </a:extLst>
          </p:cNvPr>
          <p:cNvSpPr/>
          <p:nvPr/>
        </p:nvSpPr>
        <p:spPr>
          <a:xfrm>
            <a:off x="3833664" y="4461341"/>
            <a:ext cx="5040560" cy="224137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DC6F0B62-EAF5-4C1B-8D3E-52771422EA47}"/>
              </a:ext>
            </a:extLst>
          </p:cNvPr>
          <p:cNvSpPr/>
          <p:nvPr/>
        </p:nvSpPr>
        <p:spPr>
          <a:xfrm>
            <a:off x="107504" y="2123728"/>
            <a:ext cx="5040560" cy="224137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a:xfrm>
            <a:off x="238944" y="980728"/>
            <a:ext cx="8686800" cy="1143000"/>
          </a:xfrm>
        </p:spPr>
        <p:txBody>
          <a:bodyPr>
            <a:normAutofit fontScale="90000"/>
          </a:bodyPr>
          <a:lstStyle/>
          <a:p>
            <a:r>
              <a:rPr lang="en-US" altLang="zh-CN" dirty="0"/>
              <a:t>1.3</a:t>
            </a:r>
            <a:r>
              <a:rPr lang="zh-CN" altLang="en-US" dirty="0"/>
              <a:t> 信息安全管理体系</a:t>
            </a:r>
            <a:r>
              <a:rPr lang="en-US" altLang="zh-CN" dirty="0"/>
              <a:t/>
            </a:r>
            <a:br>
              <a:rPr lang="en-US" altLang="zh-CN" dirty="0"/>
            </a:br>
            <a:r>
              <a:rPr lang="zh-CN" altLang="en-US" dirty="0"/>
              <a:t>       与网络安全等级保护制度</a:t>
            </a:r>
          </a:p>
        </p:txBody>
      </p:sp>
      <p:sp>
        <p:nvSpPr>
          <p:cNvPr id="3" name="矩形 2"/>
          <p:cNvSpPr/>
          <p:nvPr/>
        </p:nvSpPr>
        <p:spPr>
          <a:xfrm>
            <a:off x="245232" y="2213947"/>
            <a:ext cx="4765104" cy="2031325"/>
          </a:xfrm>
          <a:prstGeom prst="rect">
            <a:avLst/>
          </a:prstGeom>
        </p:spPr>
        <p:txBody>
          <a:bodyPr wrap="square">
            <a:spAutoFit/>
          </a:bodyPr>
          <a:lstStyle/>
          <a:p>
            <a:r>
              <a:rPr lang="zh-CN" altLang="zh-CN" dirty="0">
                <a:latin typeface="+mn-ea"/>
                <a:cs typeface="Times New Roman" panose="02020603050405020304" pitchFamily="18" charset="0"/>
              </a:rPr>
              <a:t>网络安全等级保护和</a:t>
            </a:r>
            <a:r>
              <a:rPr lang="en-US" altLang="zh-CN" dirty="0">
                <a:latin typeface="+mn-ea"/>
                <a:cs typeface="Times New Roman" panose="02020603050405020304" pitchFamily="18" charset="0"/>
              </a:rPr>
              <a:t>ISO/IEC 27000</a:t>
            </a:r>
            <a:r>
              <a:rPr lang="zh-CN" altLang="zh-CN" dirty="0">
                <a:latin typeface="+mn-ea"/>
                <a:cs typeface="Times New Roman" panose="02020603050405020304" pitchFamily="18" charset="0"/>
              </a:rPr>
              <a:t>系列标准是目前国内主流的两个信息安全管理标准体系，两者风险处理思想相同。信息安全没有百分之百的安全，所以无论是等级保护还是</a:t>
            </a:r>
            <a:r>
              <a:rPr lang="en-US" altLang="zh-CN" dirty="0">
                <a:latin typeface="+mn-ea"/>
                <a:cs typeface="Times New Roman" panose="02020603050405020304" pitchFamily="18" charset="0"/>
              </a:rPr>
              <a:t>ISO/IEC 27001</a:t>
            </a:r>
            <a:r>
              <a:rPr lang="zh-CN" altLang="zh-CN" dirty="0">
                <a:latin typeface="+mn-ea"/>
                <a:cs typeface="Times New Roman" panose="02020603050405020304" pitchFamily="18" charset="0"/>
              </a:rPr>
              <a:t>标准都在实施之前强调分级分类，只有找出信息安全保护的重点，才能把有限的资源投入到信息安全的关键部位，做到统筹安排。</a:t>
            </a:r>
            <a:endParaRPr lang="zh-CN" altLang="en-US" dirty="0">
              <a:latin typeface="+mn-ea"/>
            </a:endParaRPr>
          </a:p>
        </p:txBody>
      </p:sp>
      <p:sp>
        <p:nvSpPr>
          <p:cNvPr id="6" name="矩形 5"/>
          <p:cNvSpPr/>
          <p:nvPr/>
        </p:nvSpPr>
        <p:spPr>
          <a:xfrm>
            <a:off x="4067944" y="4585196"/>
            <a:ext cx="4572000" cy="2031325"/>
          </a:xfrm>
          <a:prstGeom prst="rect">
            <a:avLst/>
          </a:prstGeom>
        </p:spPr>
        <p:txBody>
          <a:bodyPr>
            <a:spAutoFit/>
          </a:bodyPr>
          <a:lstStyle/>
          <a:p>
            <a:r>
              <a:rPr lang="zh-CN" altLang="zh-CN" dirty="0">
                <a:latin typeface="+mn-ea"/>
                <a:cs typeface="Times New Roman" panose="02020603050405020304" pitchFamily="18" charset="0"/>
              </a:rPr>
              <a:t>安全等级保护制度是以国家安全、社会秩序和公共利益为出发点，从宏观上指导全国的信息安全工作，目的是构建国家整体的信息安全保障体系，</a:t>
            </a:r>
            <a:r>
              <a:rPr lang="en-US" altLang="zh-CN" dirty="0">
                <a:latin typeface="+mn-ea"/>
                <a:cs typeface="Times New Roman" panose="02020603050405020304" pitchFamily="18" charset="0"/>
              </a:rPr>
              <a:t>ISO/IEC 27000</a:t>
            </a:r>
            <a:r>
              <a:rPr lang="zh-CN" altLang="zh-CN" dirty="0">
                <a:latin typeface="+mn-ea"/>
                <a:cs typeface="Times New Roman" panose="02020603050405020304" pitchFamily="18" charset="0"/>
              </a:rPr>
              <a:t>系列标准是以保证组织业务的连续性，缩减业务风险，最大化投资收益为目的，目的是保证组织的业务安全。</a:t>
            </a:r>
            <a:endParaRPr lang="zh-CN" altLang="en-US" dirty="0">
              <a:latin typeface="+mn-ea"/>
            </a:endParaRPr>
          </a:p>
        </p:txBody>
      </p:sp>
      <p:pic>
        <p:nvPicPr>
          <p:cNvPr id="5122" name="Picture 2" descr="https://ss0.bdstatic.com/70cFuHSh_Q1YnxGkpoWK1HF6hhy/it/u=320824544,3133970498&amp;fm=26&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4585196"/>
            <a:ext cx="3132162" cy="2054699"/>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nvPicPr>
        <p:blipFill>
          <a:blip r:embed="rId3"/>
          <a:stretch>
            <a:fillRect/>
          </a:stretch>
        </p:blipFill>
        <p:spPr>
          <a:xfrm>
            <a:off x="5496621" y="2487687"/>
            <a:ext cx="2390775" cy="1733550"/>
          </a:xfrm>
          <a:prstGeom prst="rect">
            <a:avLst/>
          </a:prstGeom>
        </p:spPr>
      </p:pic>
    </p:spTree>
    <p:extLst>
      <p:ext uri="{BB962C8B-B14F-4D97-AF65-F5344CB8AC3E}">
        <p14:creationId xmlns:p14="http://schemas.microsoft.com/office/powerpoint/2010/main" val="42822156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944" y="980728"/>
            <a:ext cx="8686800" cy="1143000"/>
          </a:xfrm>
        </p:spPr>
        <p:txBody>
          <a:bodyPr>
            <a:normAutofit fontScale="90000"/>
          </a:bodyPr>
          <a:lstStyle/>
          <a:p>
            <a:r>
              <a:rPr lang="en-US" altLang="zh-CN" dirty="0"/>
              <a:t>1.4</a:t>
            </a:r>
            <a:r>
              <a:rPr lang="zh-CN" altLang="en-US" dirty="0"/>
              <a:t> 信息安全管理体系与</a:t>
            </a:r>
            <a:r>
              <a:rPr lang="en-US" altLang="zh-CN" dirty="0"/>
              <a:t/>
            </a:r>
            <a:br>
              <a:rPr lang="en-US" altLang="zh-CN" dirty="0"/>
            </a:br>
            <a:r>
              <a:rPr lang="zh-CN" altLang="en-US" dirty="0"/>
              <a:t>       网络安全等级保护制度的发展</a:t>
            </a:r>
          </a:p>
        </p:txBody>
      </p:sp>
      <p:sp>
        <p:nvSpPr>
          <p:cNvPr id="3" name="内容占位符 2"/>
          <p:cNvSpPr>
            <a:spLocks noGrp="1"/>
          </p:cNvSpPr>
          <p:nvPr>
            <p:ph idx="1"/>
          </p:nvPr>
        </p:nvSpPr>
        <p:spPr>
          <a:xfrm>
            <a:off x="467544" y="2492896"/>
            <a:ext cx="8229600" cy="596223"/>
          </a:xfrm>
        </p:spPr>
        <p:txBody>
          <a:bodyPr/>
          <a:lstStyle/>
          <a:p>
            <a:pPr marL="0" indent="0">
              <a:buNone/>
            </a:pPr>
            <a:r>
              <a:rPr lang="en-US" altLang="zh-CN" dirty="0"/>
              <a:t>1.4.1</a:t>
            </a:r>
            <a:r>
              <a:rPr lang="zh-CN" altLang="en-US" dirty="0"/>
              <a:t> 国外发展方向与现状</a:t>
            </a:r>
          </a:p>
        </p:txBody>
      </p:sp>
      <p:sp>
        <p:nvSpPr>
          <p:cNvPr id="4" name="矩形 3"/>
          <p:cNvSpPr/>
          <p:nvPr/>
        </p:nvSpPr>
        <p:spPr>
          <a:xfrm>
            <a:off x="827584" y="3123466"/>
            <a:ext cx="4057521" cy="507831"/>
          </a:xfrm>
          <a:prstGeom prst="rect">
            <a:avLst/>
          </a:prstGeom>
        </p:spPr>
        <p:txBody>
          <a:bodyPr wrap="none">
            <a:spAutoFit/>
          </a:bodyPr>
          <a:lstStyle/>
          <a:p>
            <a:pPr indent="266700" algn="just">
              <a:lnSpc>
                <a:spcPct val="150000"/>
              </a:lnSpc>
              <a:spcAft>
                <a:spcPts val="600"/>
              </a:spcAft>
            </a:pPr>
            <a:r>
              <a:rPr lang="en-US" altLang="zh-CN" b="1" kern="100" dirty="0">
                <a:latin typeface="宋体" panose="02010600030101010101" pitchFamily="2" charset="-122"/>
                <a:cs typeface="Times New Roman" panose="02020603050405020304" pitchFamily="18" charset="0"/>
              </a:rPr>
              <a:t>1</a:t>
            </a:r>
            <a:r>
              <a:rPr lang="zh-CN" altLang="zh-CN" b="1" kern="100" dirty="0">
                <a:latin typeface="Calibri" panose="020F0502020204030204" pitchFamily="34" charset="0"/>
                <a:cs typeface="Times New Roman" panose="02020603050405020304" pitchFamily="18" charset="0"/>
              </a:rPr>
              <a:t>．国际上信息安全管理的发展方向</a:t>
            </a:r>
            <a:endParaRPr lang="zh-CN" altLang="zh-CN" kern="100" dirty="0">
              <a:latin typeface="Calibri" panose="020F0502020204030204" pitchFamily="34" charset="0"/>
              <a:cs typeface="Times New Roman" panose="02020603050405020304" pitchFamily="18" charset="0"/>
            </a:endParaRPr>
          </a:p>
        </p:txBody>
      </p:sp>
      <p:sp>
        <p:nvSpPr>
          <p:cNvPr id="5" name="矩形 4"/>
          <p:cNvSpPr/>
          <p:nvPr/>
        </p:nvSpPr>
        <p:spPr>
          <a:xfrm>
            <a:off x="827584" y="3679910"/>
            <a:ext cx="5472608" cy="507831"/>
          </a:xfrm>
          <a:prstGeom prst="rect">
            <a:avLst/>
          </a:prstGeom>
        </p:spPr>
        <p:txBody>
          <a:bodyPr wrap="square">
            <a:spAutoFit/>
          </a:bodyPr>
          <a:lstStyle/>
          <a:p>
            <a:pPr indent="266700" algn="just">
              <a:lnSpc>
                <a:spcPct val="150000"/>
              </a:lnSpc>
              <a:spcAft>
                <a:spcPts val="600"/>
              </a:spcAft>
            </a:pPr>
            <a:r>
              <a:rPr lang="en-US" altLang="zh-CN" b="1" kern="100" dirty="0">
                <a:latin typeface="宋体" panose="02010600030101010101" pitchFamily="2" charset="-122"/>
                <a:cs typeface="Times New Roman" panose="02020603050405020304" pitchFamily="18" charset="0"/>
              </a:rPr>
              <a:t>2</a:t>
            </a:r>
            <a:r>
              <a:rPr lang="zh-CN" altLang="zh-CN" b="1" kern="100" dirty="0">
                <a:latin typeface="Calibri" panose="020F0502020204030204" pitchFamily="34" charset="0"/>
                <a:cs typeface="Times New Roman" panose="02020603050405020304" pitchFamily="18" charset="0"/>
              </a:rPr>
              <a:t>．国际上信息安全管理与风险评估的发展状况</a:t>
            </a:r>
            <a:endParaRPr lang="zh-CN" altLang="zh-CN"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076918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944" y="980728"/>
            <a:ext cx="8686800" cy="1143000"/>
          </a:xfrm>
        </p:spPr>
        <p:txBody>
          <a:bodyPr>
            <a:normAutofit fontScale="90000"/>
          </a:bodyPr>
          <a:lstStyle/>
          <a:p>
            <a:r>
              <a:rPr lang="en-US" altLang="zh-CN" dirty="0"/>
              <a:t>1.4</a:t>
            </a:r>
            <a:r>
              <a:rPr lang="zh-CN" altLang="en-US" dirty="0"/>
              <a:t> 信息安全管理体系与</a:t>
            </a:r>
            <a:r>
              <a:rPr lang="en-US" altLang="zh-CN" dirty="0"/>
              <a:t/>
            </a:r>
            <a:br>
              <a:rPr lang="en-US" altLang="zh-CN" dirty="0"/>
            </a:br>
            <a:r>
              <a:rPr lang="zh-CN" altLang="en-US" dirty="0"/>
              <a:t>       网络安全等级保护制度的发展</a:t>
            </a:r>
          </a:p>
        </p:txBody>
      </p:sp>
      <p:sp>
        <p:nvSpPr>
          <p:cNvPr id="3" name="内容占位符 2"/>
          <p:cNvSpPr>
            <a:spLocks noGrp="1"/>
          </p:cNvSpPr>
          <p:nvPr>
            <p:ph idx="1"/>
          </p:nvPr>
        </p:nvSpPr>
        <p:spPr>
          <a:xfrm>
            <a:off x="467544" y="2492896"/>
            <a:ext cx="8229600" cy="596223"/>
          </a:xfrm>
        </p:spPr>
        <p:txBody>
          <a:bodyPr/>
          <a:lstStyle/>
          <a:p>
            <a:pPr marL="0" indent="0">
              <a:buNone/>
            </a:pPr>
            <a:r>
              <a:rPr lang="en-US" altLang="zh-CN" dirty="0"/>
              <a:t>1.4.2</a:t>
            </a:r>
            <a:r>
              <a:rPr lang="zh-CN" altLang="en-US" dirty="0"/>
              <a:t> 国内发展现状</a:t>
            </a:r>
          </a:p>
        </p:txBody>
      </p:sp>
      <p:sp>
        <p:nvSpPr>
          <p:cNvPr id="6" name="矩形 5"/>
          <p:cNvSpPr/>
          <p:nvPr/>
        </p:nvSpPr>
        <p:spPr>
          <a:xfrm>
            <a:off x="899592" y="3112581"/>
            <a:ext cx="3825086" cy="507831"/>
          </a:xfrm>
          <a:prstGeom prst="rect">
            <a:avLst/>
          </a:prstGeom>
        </p:spPr>
        <p:txBody>
          <a:bodyPr wrap="none">
            <a:spAutoFit/>
          </a:bodyPr>
          <a:lstStyle/>
          <a:p>
            <a:pPr indent="266700" algn="just">
              <a:lnSpc>
                <a:spcPct val="150000"/>
              </a:lnSpc>
              <a:spcAft>
                <a:spcPts val="600"/>
              </a:spcAft>
            </a:pPr>
            <a:r>
              <a:rPr lang="en-US" altLang="zh-CN" b="1" kern="100" dirty="0">
                <a:latin typeface="宋体" panose="02010600030101010101" pitchFamily="2" charset="-122"/>
                <a:cs typeface="Times New Roman" panose="02020603050405020304" pitchFamily="18" charset="0"/>
              </a:rPr>
              <a:t>1</a:t>
            </a:r>
            <a:r>
              <a:rPr lang="zh-CN" altLang="zh-CN" b="1" kern="100" dirty="0">
                <a:latin typeface="Calibri" panose="020F0502020204030204" pitchFamily="34" charset="0"/>
                <a:cs typeface="Times New Roman" panose="02020603050405020304" pitchFamily="18" charset="0"/>
              </a:rPr>
              <a:t>．信息安全管理体系的发展状况</a:t>
            </a:r>
            <a:endParaRPr lang="zh-CN" altLang="zh-CN" kern="100" dirty="0">
              <a:latin typeface="Calibri" panose="020F0502020204030204" pitchFamily="34" charset="0"/>
              <a:cs typeface="Times New Roman" panose="02020603050405020304" pitchFamily="18" charset="0"/>
            </a:endParaRPr>
          </a:p>
        </p:txBody>
      </p:sp>
      <p:sp>
        <p:nvSpPr>
          <p:cNvPr id="7" name="矩形 6"/>
          <p:cNvSpPr/>
          <p:nvPr/>
        </p:nvSpPr>
        <p:spPr>
          <a:xfrm>
            <a:off x="899592" y="3717032"/>
            <a:ext cx="4289957" cy="507831"/>
          </a:xfrm>
          <a:prstGeom prst="rect">
            <a:avLst/>
          </a:prstGeom>
        </p:spPr>
        <p:txBody>
          <a:bodyPr wrap="none">
            <a:spAutoFit/>
          </a:bodyPr>
          <a:lstStyle/>
          <a:p>
            <a:pPr indent="266700" algn="just">
              <a:lnSpc>
                <a:spcPct val="150000"/>
              </a:lnSpc>
              <a:spcAft>
                <a:spcPts val="600"/>
              </a:spcAft>
            </a:pPr>
            <a:r>
              <a:rPr lang="en-US" altLang="zh-CN" b="1" kern="100" dirty="0">
                <a:latin typeface="宋体" panose="02010600030101010101" pitchFamily="2" charset="-122"/>
                <a:cs typeface="Times New Roman" panose="02020603050405020304" pitchFamily="18" charset="0"/>
              </a:rPr>
              <a:t>2</a:t>
            </a:r>
            <a:r>
              <a:rPr lang="zh-CN" altLang="zh-CN" b="1" kern="100" dirty="0">
                <a:latin typeface="Calibri" panose="020F0502020204030204" pitchFamily="34" charset="0"/>
                <a:cs typeface="Times New Roman" panose="02020603050405020304" pitchFamily="18" charset="0"/>
              </a:rPr>
              <a:t>．网络安全等级保护制度的发展状况</a:t>
            </a:r>
            <a:endParaRPr lang="zh-CN" altLang="zh-CN"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60259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圆角 17">
            <a:extLst>
              <a:ext uri="{FF2B5EF4-FFF2-40B4-BE49-F238E27FC236}">
                <a16:creationId xmlns:a16="http://schemas.microsoft.com/office/drawing/2014/main" id="{9B6C9D2A-EB6B-4488-86CD-F5E775BBE7D3}"/>
              </a:ext>
            </a:extLst>
          </p:cNvPr>
          <p:cNvSpPr/>
          <p:nvPr/>
        </p:nvSpPr>
        <p:spPr>
          <a:xfrm>
            <a:off x="617858" y="2376063"/>
            <a:ext cx="6830416" cy="334637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a:xfrm>
            <a:off x="238944" y="696059"/>
            <a:ext cx="8686800" cy="854968"/>
          </a:xfrm>
        </p:spPr>
        <p:txBody>
          <a:bodyPr>
            <a:normAutofit/>
          </a:bodyPr>
          <a:lstStyle/>
          <a:p>
            <a:r>
              <a:rPr lang="en-US" altLang="zh-CN" dirty="0"/>
              <a:t>1.5</a:t>
            </a:r>
            <a:r>
              <a:rPr lang="zh-CN" altLang="en-US" dirty="0"/>
              <a:t> 国内外相关标准</a:t>
            </a:r>
          </a:p>
        </p:txBody>
      </p:sp>
      <p:sp>
        <p:nvSpPr>
          <p:cNvPr id="3" name="内容占位符 2"/>
          <p:cNvSpPr>
            <a:spLocks noGrp="1"/>
          </p:cNvSpPr>
          <p:nvPr>
            <p:ph idx="1"/>
          </p:nvPr>
        </p:nvSpPr>
        <p:spPr>
          <a:xfrm>
            <a:off x="323528" y="1794038"/>
            <a:ext cx="8229600" cy="596223"/>
          </a:xfrm>
        </p:spPr>
        <p:txBody>
          <a:bodyPr/>
          <a:lstStyle/>
          <a:p>
            <a:pPr marL="0" indent="0">
              <a:buNone/>
            </a:pPr>
            <a:r>
              <a:rPr lang="en-US" altLang="zh-CN" dirty="0"/>
              <a:t>1.5.1</a:t>
            </a:r>
            <a:r>
              <a:rPr lang="zh-CN" altLang="en-US" dirty="0"/>
              <a:t> 国外主要相关标准</a:t>
            </a:r>
          </a:p>
        </p:txBody>
      </p:sp>
      <p:sp>
        <p:nvSpPr>
          <p:cNvPr id="4" name="矩形 3"/>
          <p:cNvSpPr/>
          <p:nvPr/>
        </p:nvSpPr>
        <p:spPr>
          <a:xfrm>
            <a:off x="1043608" y="2455214"/>
            <a:ext cx="1508426"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1. OCTAVE</a:t>
            </a:r>
            <a:endParaRPr lang="zh-CN" altLang="zh-CN" kern="100" dirty="0">
              <a:latin typeface="+mn-ea"/>
              <a:cs typeface="Times New Roman" panose="02020603050405020304" pitchFamily="18" charset="0"/>
            </a:endParaRPr>
          </a:p>
        </p:txBody>
      </p:sp>
      <p:sp>
        <p:nvSpPr>
          <p:cNvPr id="5" name="矩形 4"/>
          <p:cNvSpPr/>
          <p:nvPr/>
        </p:nvSpPr>
        <p:spPr>
          <a:xfrm>
            <a:off x="1043608" y="2975699"/>
            <a:ext cx="1625445"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2. SSE-CMM</a:t>
            </a:r>
            <a:endParaRPr lang="zh-CN" altLang="zh-CN" kern="100" dirty="0">
              <a:latin typeface="+mn-ea"/>
              <a:cs typeface="Times New Roman" panose="02020603050405020304" pitchFamily="18" charset="0"/>
            </a:endParaRPr>
          </a:p>
        </p:txBody>
      </p:sp>
      <p:sp>
        <p:nvSpPr>
          <p:cNvPr id="8" name="矩形 7"/>
          <p:cNvSpPr/>
          <p:nvPr/>
        </p:nvSpPr>
        <p:spPr>
          <a:xfrm>
            <a:off x="1043608" y="3496184"/>
            <a:ext cx="1742465"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3. GAO/AIMD</a:t>
            </a:r>
            <a:endParaRPr lang="zh-CN" altLang="zh-CN" kern="100" dirty="0">
              <a:latin typeface="+mn-ea"/>
              <a:cs typeface="Times New Roman" panose="02020603050405020304" pitchFamily="18" charset="0"/>
            </a:endParaRPr>
          </a:p>
        </p:txBody>
      </p:sp>
      <p:sp>
        <p:nvSpPr>
          <p:cNvPr id="9" name="矩形 8"/>
          <p:cNvSpPr/>
          <p:nvPr/>
        </p:nvSpPr>
        <p:spPr>
          <a:xfrm>
            <a:off x="1043608" y="4016669"/>
            <a:ext cx="2325958"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4</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NIST SP800-30</a:t>
            </a:r>
            <a:endParaRPr lang="zh-CN" altLang="zh-CN" kern="100" dirty="0">
              <a:latin typeface="+mn-ea"/>
              <a:cs typeface="Times New Roman" panose="02020603050405020304" pitchFamily="18" charset="0"/>
            </a:endParaRPr>
          </a:p>
        </p:txBody>
      </p:sp>
      <p:sp>
        <p:nvSpPr>
          <p:cNvPr id="10" name="矩形 9"/>
          <p:cNvSpPr/>
          <p:nvPr/>
        </p:nvSpPr>
        <p:spPr>
          <a:xfrm>
            <a:off x="1043608" y="4537154"/>
            <a:ext cx="2325958"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5</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NIST SP800-39</a:t>
            </a:r>
            <a:endParaRPr lang="zh-CN" altLang="zh-CN" kern="100" dirty="0">
              <a:latin typeface="+mn-ea"/>
              <a:cs typeface="Times New Roman" panose="02020603050405020304" pitchFamily="18" charset="0"/>
            </a:endParaRPr>
          </a:p>
        </p:txBody>
      </p:sp>
      <p:sp>
        <p:nvSpPr>
          <p:cNvPr id="11" name="矩形 10"/>
          <p:cNvSpPr/>
          <p:nvPr/>
        </p:nvSpPr>
        <p:spPr>
          <a:xfrm>
            <a:off x="1043608" y="5057639"/>
            <a:ext cx="1391407"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6. TCSEC</a:t>
            </a:r>
            <a:endParaRPr lang="zh-CN" altLang="zh-CN" kern="100" dirty="0">
              <a:latin typeface="+mn-ea"/>
              <a:cs typeface="Times New Roman" panose="02020603050405020304" pitchFamily="18" charset="0"/>
            </a:endParaRPr>
          </a:p>
        </p:txBody>
      </p:sp>
      <p:sp>
        <p:nvSpPr>
          <p:cNvPr id="12" name="矩形 11"/>
          <p:cNvSpPr/>
          <p:nvPr/>
        </p:nvSpPr>
        <p:spPr>
          <a:xfrm>
            <a:off x="4033066" y="2455214"/>
            <a:ext cx="3026470"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7. ISO/IEC 15408</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CC</a:t>
            </a:r>
            <a:r>
              <a:rPr lang="zh-CN" altLang="zh-CN" b="1" kern="100" dirty="0">
                <a:latin typeface="+mn-ea"/>
                <a:cs typeface="Times New Roman" panose="02020603050405020304" pitchFamily="18" charset="0"/>
              </a:rPr>
              <a:t>）</a:t>
            </a:r>
            <a:endParaRPr lang="zh-CN" altLang="zh-CN" kern="100" dirty="0">
              <a:latin typeface="+mn-ea"/>
              <a:cs typeface="Times New Roman" panose="02020603050405020304" pitchFamily="18" charset="0"/>
            </a:endParaRPr>
          </a:p>
        </p:txBody>
      </p:sp>
      <p:sp>
        <p:nvSpPr>
          <p:cNvPr id="13" name="矩形 12"/>
          <p:cNvSpPr/>
          <p:nvPr/>
        </p:nvSpPr>
        <p:spPr>
          <a:xfrm>
            <a:off x="4033066" y="2969805"/>
            <a:ext cx="2325958"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8</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ISO/IEC 13335</a:t>
            </a:r>
            <a:endParaRPr lang="zh-CN" altLang="zh-CN" kern="100" dirty="0">
              <a:latin typeface="+mn-ea"/>
              <a:cs typeface="Times New Roman" panose="02020603050405020304" pitchFamily="18" charset="0"/>
            </a:endParaRPr>
          </a:p>
        </p:txBody>
      </p:sp>
      <p:sp>
        <p:nvSpPr>
          <p:cNvPr id="14" name="矩形 13"/>
          <p:cNvSpPr/>
          <p:nvPr/>
        </p:nvSpPr>
        <p:spPr>
          <a:xfrm>
            <a:off x="4033066" y="3496184"/>
            <a:ext cx="2325958"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9</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ISO/IEC 27000</a:t>
            </a:r>
            <a:endParaRPr lang="zh-CN" altLang="zh-CN" kern="100" dirty="0">
              <a:latin typeface="+mn-ea"/>
              <a:cs typeface="Times New Roman" panose="02020603050405020304" pitchFamily="18" charset="0"/>
            </a:endParaRPr>
          </a:p>
        </p:txBody>
      </p:sp>
      <p:sp>
        <p:nvSpPr>
          <p:cNvPr id="15" name="矩形 14"/>
          <p:cNvSpPr/>
          <p:nvPr/>
        </p:nvSpPr>
        <p:spPr>
          <a:xfrm>
            <a:off x="4033066" y="4016151"/>
            <a:ext cx="1506823"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10</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ITBPM</a:t>
            </a:r>
            <a:endParaRPr lang="zh-CN" altLang="zh-CN" kern="100" dirty="0">
              <a:latin typeface="+mn-ea"/>
              <a:cs typeface="Times New Roman" panose="02020603050405020304" pitchFamily="18" charset="0"/>
            </a:endParaRPr>
          </a:p>
        </p:txBody>
      </p:sp>
      <p:sp>
        <p:nvSpPr>
          <p:cNvPr id="16" name="矩形 15"/>
          <p:cNvSpPr/>
          <p:nvPr/>
        </p:nvSpPr>
        <p:spPr>
          <a:xfrm>
            <a:off x="4033066" y="4537154"/>
            <a:ext cx="2208938" cy="442878"/>
          </a:xfrm>
          <a:prstGeom prst="rect">
            <a:avLst/>
          </a:prstGeom>
        </p:spPr>
        <p:txBody>
          <a:bodyPr wrap="none">
            <a:spAutoFit/>
          </a:bodyPr>
          <a:lstStyle/>
          <a:p>
            <a:pPr indent="267970" algn="just">
              <a:lnSpc>
                <a:spcPct val="150000"/>
              </a:lnSpc>
              <a:spcAft>
                <a:spcPts val="0"/>
              </a:spcAft>
            </a:pPr>
            <a:r>
              <a:rPr lang="en-US" altLang="zh-CN" b="1" kern="100" dirty="0">
                <a:latin typeface="+mn-ea"/>
                <a:cs typeface="Times New Roman" panose="02020603050405020304" pitchFamily="18" charset="0"/>
              </a:rPr>
              <a:t>11</a:t>
            </a:r>
            <a:r>
              <a:rPr lang="zh-CN" altLang="zh-CN" b="1" kern="100" dirty="0">
                <a:latin typeface="+mn-ea"/>
                <a:cs typeface="Times New Roman" panose="02020603050405020304" pitchFamily="18" charset="0"/>
              </a:rPr>
              <a:t>．</a:t>
            </a:r>
            <a:r>
              <a:rPr lang="en-US" altLang="zh-CN" b="1" kern="100" dirty="0">
                <a:latin typeface="+mn-ea"/>
                <a:cs typeface="Times New Roman" panose="02020603050405020304" pitchFamily="18" charset="0"/>
              </a:rPr>
              <a:t>AS/NZS 4036</a:t>
            </a:r>
            <a:endParaRPr lang="zh-CN" altLang="zh-CN" kern="100" dirty="0">
              <a:latin typeface="+mn-ea"/>
              <a:cs typeface="Times New Roman" panose="02020603050405020304" pitchFamily="18" charset="0"/>
            </a:endParaRPr>
          </a:p>
        </p:txBody>
      </p:sp>
    </p:spTree>
    <p:extLst>
      <p:ext uri="{BB962C8B-B14F-4D97-AF65-F5344CB8AC3E}">
        <p14:creationId xmlns:p14="http://schemas.microsoft.com/office/powerpoint/2010/main" val="1679671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944" y="696059"/>
            <a:ext cx="8686800" cy="854968"/>
          </a:xfrm>
        </p:spPr>
        <p:txBody>
          <a:bodyPr>
            <a:normAutofit/>
          </a:bodyPr>
          <a:lstStyle/>
          <a:p>
            <a:r>
              <a:rPr lang="en-US" altLang="zh-CN" dirty="0"/>
              <a:t>1.5</a:t>
            </a:r>
            <a:r>
              <a:rPr lang="zh-CN" altLang="en-US" dirty="0"/>
              <a:t> 国内外相关标准</a:t>
            </a:r>
          </a:p>
        </p:txBody>
      </p:sp>
      <p:sp>
        <p:nvSpPr>
          <p:cNvPr id="3" name="内容占位符 2"/>
          <p:cNvSpPr>
            <a:spLocks noGrp="1"/>
          </p:cNvSpPr>
          <p:nvPr>
            <p:ph idx="1"/>
          </p:nvPr>
        </p:nvSpPr>
        <p:spPr>
          <a:xfrm>
            <a:off x="323528" y="1794038"/>
            <a:ext cx="8229600" cy="596223"/>
          </a:xfrm>
        </p:spPr>
        <p:txBody>
          <a:bodyPr/>
          <a:lstStyle/>
          <a:p>
            <a:pPr marL="0" indent="0">
              <a:buNone/>
            </a:pPr>
            <a:r>
              <a:rPr lang="en-US" altLang="zh-CN" dirty="0"/>
              <a:t>1.5.2</a:t>
            </a:r>
            <a:r>
              <a:rPr lang="zh-CN" altLang="en-US" dirty="0"/>
              <a:t> 国内主要相关标准</a:t>
            </a:r>
          </a:p>
        </p:txBody>
      </p:sp>
      <p:sp>
        <p:nvSpPr>
          <p:cNvPr id="6" name="矩形 5"/>
          <p:cNvSpPr/>
          <p:nvPr/>
        </p:nvSpPr>
        <p:spPr>
          <a:xfrm>
            <a:off x="755576" y="2708920"/>
            <a:ext cx="7344816" cy="442878"/>
          </a:xfrm>
          <a:prstGeom prst="rect">
            <a:avLst/>
          </a:prstGeom>
        </p:spPr>
        <p:txBody>
          <a:bodyPr wrap="square">
            <a:spAutoFit/>
          </a:bodyPr>
          <a:lstStyle/>
          <a:p>
            <a:pPr indent="267970" algn="just">
              <a:lnSpc>
                <a:spcPct val="150000"/>
              </a:lnSpc>
              <a:spcAft>
                <a:spcPts val="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GB 17895-1999</a:t>
            </a:r>
            <a:r>
              <a:rPr lang="zh-CN" altLang="en-US" kern="100" dirty="0">
                <a:latin typeface="+mn-ea"/>
                <a:cs typeface="Times New Roman" panose="02020603050405020304" pitchFamily="18" charset="0"/>
              </a:rPr>
              <a:t> 计算机信息系统安全保护等级划分准则</a:t>
            </a:r>
            <a:endParaRPr lang="zh-CN" altLang="zh-CN" kern="100" dirty="0">
              <a:latin typeface="+mn-ea"/>
              <a:cs typeface="Times New Roman" panose="02020603050405020304" pitchFamily="18" charset="0"/>
            </a:endParaRPr>
          </a:p>
        </p:txBody>
      </p:sp>
      <p:sp>
        <p:nvSpPr>
          <p:cNvPr id="7" name="矩形 6"/>
          <p:cNvSpPr/>
          <p:nvPr/>
        </p:nvSpPr>
        <p:spPr>
          <a:xfrm>
            <a:off x="768963" y="3387619"/>
            <a:ext cx="7547453" cy="442878"/>
          </a:xfrm>
          <a:prstGeom prst="rect">
            <a:avLst/>
          </a:prstGeom>
        </p:spPr>
        <p:txBody>
          <a:bodyPr wrap="square">
            <a:spAutoFit/>
          </a:bodyPr>
          <a:lstStyle/>
          <a:p>
            <a:pPr indent="267970" algn="just">
              <a:lnSpc>
                <a:spcPct val="150000"/>
              </a:lnSpc>
              <a:spcAft>
                <a:spcPts val="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GB/T 18336-2001</a:t>
            </a:r>
            <a:r>
              <a:rPr lang="zh-CN" altLang="en-US" kern="100" dirty="0">
                <a:latin typeface="+mn-ea"/>
                <a:cs typeface="Times New Roman" panose="02020603050405020304" pitchFamily="18" charset="0"/>
              </a:rPr>
              <a:t> 信息技术 安全技术 信息技术安全性评估准则</a:t>
            </a:r>
            <a:endParaRPr lang="zh-CN" altLang="zh-CN" kern="100" dirty="0">
              <a:latin typeface="+mn-ea"/>
              <a:cs typeface="Times New Roman" panose="02020603050405020304" pitchFamily="18" charset="0"/>
            </a:endParaRPr>
          </a:p>
        </p:txBody>
      </p:sp>
      <p:sp>
        <p:nvSpPr>
          <p:cNvPr id="17" name="矩形 16"/>
          <p:cNvSpPr/>
          <p:nvPr/>
        </p:nvSpPr>
        <p:spPr>
          <a:xfrm>
            <a:off x="755576" y="4078894"/>
            <a:ext cx="7344816" cy="442878"/>
          </a:xfrm>
          <a:prstGeom prst="rect">
            <a:avLst/>
          </a:prstGeom>
        </p:spPr>
        <p:txBody>
          <a:bodyPr wrap="square">
            <a:spAutoFit/>
          </a:bodyPr>
          <a:lstStyle/>
          <a:p>
            <a:pPr indent="267970" algn="just">
              <a:lnSpc>
                <a:spcPct val="150000"/>
              </a:lnSpc>
              <a:spcAft>
                <a:spcPts val="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GB/T 20269-2006</a:t>
            </a:r>
            <a:r>
              <a:rPr lang="zh-CN" altLang="en-US" kern="100" dirty="0">
                <a:latin typeface="+mn-ea"/>
                <a:cs typeface="Times New Roman" panose="02020603050405020304" pitchFamily="18" charset="0"/>
              </a:rPr>
              <a:t> 信息安全技术 信息系统安全管理要求</a:t>
            </a:r>
            <a:endParaRPr lang="zh-CN" altLang="zh-CN" kern="100" dirty="0">
              <a:latin typeface="+mn-ea"/>
              <a:cs typeface="Times New Roman" panose="02020603050405020304" pitchFamily="18" charset="0"/>
            </a:endParaRPr>
          </a:p>
        </p:txBody>
      </p:sp>
      <p:sp>
        <p:nvSpPr>
          <p:cNvPr id="18" name="矩形 17"/>
          <p:cNvSpPr/>
          <p:nvPr/>
        </p:nvSpPr>
        <p:spPr>
          <a:xfrm>
            <a:off x="755576" y="4784853"/>
            <a:ext cx="7272808" cy="442878"/>
          </a:xfrm>
          <a:prstGeom prst="rect">
            <a:avLst/>
          </a:prstGeom>
        </p:spPr>
        <p:txBody>
          <a:bodyPr wrap="square">
            <a:spAutoFit/>
          </a:bodyPr>
          <a:lstStyle/>
          <a:p>
            <a:pPr indent="267970" algn="just">
              <a:lnSpc>
                <a:spcPct val="150000"/>
              </a:lnSpc>
              <a:spcAft>
                <a:spcPts val="0"/>
              </a:spcAft>
            </a:pPr>
            <a:r>
              <a:rPr lang="en-US" altLang="zh-CN" kern="100" dirty="0">
                <a:latin typeface="+mn-ea"/>
                <a:cs typeface="Times New Roman" panose="02020603050405020304" pitchFamily="18" charset="0"/>
              </a:rPr>
              <a:t>4. GB/T 20984-2007 </a:t>
            </a:r>
            <a:r>
              <a:rPr lang="zh-CN" altLang="zh-CN" kern="100" dirty="0">
                <a:latin typeface="+mn-ea"/>
                <a:cs typeface="Times New Roman" panose="02020603050405020304" pitchFamily="18" charset="0"/>
              </a:rPr>
              <a:t>信息安全技术 信息安全风险评估规范</a:t>
            </a:r>
          </a:p>
        </p:txBody>
      </p:sp>
      <p:sp>
        <p:nvSpPr>
          <p:cNvPr id="19" name="矩形 18"/>
          <p:cNvSpPr/>
          <p:nvPr/>
        </p:nvSpPr>
        <p:spPr>
          <a:xfrm>
            <a:off x="769774" y="5547859"/>
            <a:ext cx="7546642" cy="442878"/>
          </a:xfrm>
          <a:prstGeom prst="rect">
            <a:avLst/>
          </a:prstGeom>
        </p:spPr>
        <p:txBody>
          <a:bodyPr wrap="square">
            <a:spAutoFit/>
          </a:bodyPr>
          <a:lstStyle/>
          <a:p>
            <a:pPr indent="267970" algn="just">
              <a:lnSpc>
                <a:spcPct val="150000"/>
              </a:lnSpc>
              <a:spcAft>
                <a:spcPts val="0"/>
              </a:spcAft>
            </a:pPr>
            <a:r>
              <a:rPr lang="en-US" altLang="zh-CN" kern="100" dirty="0">
                <a:latin typeface="+mn-ea"/>
                <a:cs typeface="Times New Roman" panose="02020603050405020304" pitchFamily="18" charset="0"/>
              </a:rPr>
              <a:t>5</a:t>
            </a:r>
            <a:r>
              <a:rPr lang="zh-CN" altLang="zh-CN" kern="100" dirty="0">
                <a:latin typeface="+mn-ea"/>
                <a:cs typeface="Times New Roman" panose="02020603050405020304" pitchFamily="18" charset="0"/>
              </a:rPr>
              <a:t>．</a:t>
            </a:r>
            <a:r>
              <a:rPr lang="en-US" altLang="zh-CN" kern="100" dirty="0">
                <a:latin typeface="+mn-ea"/>
                <a:cs typeface="Times New Roman" panose="02020603050405020304" pitchFamily="18" charset="0"/>
              </a:rPr>
              <a:t>GB/T 22239-2008</a:t>
            </a:r>
            <a:r>
              <a:rPr lang="zh-CN" altLang="en-US" kern="100" dirty="0">
                <a:latin typeface="+mn-ea"/>
                <a:cs typeface="Times New Roman" panose="02020603050405020304" pitchFamily="18" charset="0"/>
              </a:rPr>
              <a:t> 信息安全技术 信息系统安全等级保护基本要求</a:t>
            </a:r>
            <a:endParaRPr lang="zh-CN" altLang="zh-CN" kern="100" dirty="0">
              <a:latin typeface="+mn-ea"/>
              <a:cs typeface="Times New Roman" panose="02020603050405020304" pitchFamily="18" charset="0"/>
            </a:endParaRPr>
          </a:p>
        </p:txBody>
      </p:sp>
    </p:spTree>
    <p:extLst>
      <p:ext uri="{BB962C8B-B14F-4D97-AF65-F5344CB8AC3E}">
        <p14:creationId xmlns:p14="http://schemas.microsoft.com/office/powerpoint/2010/main" val="3557249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FE5751FB-5732-4B40-8021-84FF489E79F1}"/>
              </a:ext>
            </a:extLst>
          </p:cNvPr>
          <p:cNvSpPr/>
          <p:nvPr/>
        </p:nvSpPr>
        <p:spPr>
          <a:xfrm>
            <a:off x="4427984" y="1988840"/>
            <a:ext cx="4549138" cy="244827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7" name="矩形 6"/>
          <p:cNvSpPr/>
          <p:nvPr/>
        </p:nvSpPr>
        <p:spPr>
          <a:xfrm>
            <a:off x="827584" y="2509120"/>
            <a:ext cx="1736053"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2. </a:t>
            </a:r>
            <a:r>
              <a:rPr lang="zh-CN" altLang="zh-CN" b="1" kern="100" dirty="0">
                <a:latin typeface="等线" panose="02010600030101010101" pitchFamily="2" charset="-122"/>
                <a:cs typeface="Times New Roman" panose="02020603050405020304" pitchFamily="18" charset="0"/>
              </a:rPr>
              <a:t>信息系统</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4740589" y="2197313"/>
            <a:ext cx="3923928" cy="2031325"/>
          </a:xfrm>
          <a:prstGeom prst="rect">
            <a:avLst/>
          </a:prstGeom>
        </p:spPr>
        <p:txBody>
          <a:bodyPr wrap="square">
            <a:spAutoFit/>
          </a:bodyPr>
          <a:lstStyle/>
          <a:p>
            <a:pPr algn="just"/>
            <a:r>
              <a:rPr lang="zh-CN" altLang="en-US" dirty="0"/>
              <a:t>GB 17859-1999《计算机信息系统安全保护等级划分准则》定义：计算机信息系统是由计算机及其相关的和配套的设备、设施（含网络）构成的，按照一定的应用目标和规则对信息进行采集、加工、存储、传输、检索等处理的人机系统。</a:t>
            </a:r>
          </a:p>
        </p:txBody>
      </p:sp>
      <p:pic>
        <p:nvPicPr>
          <p:cNvPr id="2050" name="Picture 2" descr="https://ns-strategy.cdn.bcebos.com/ns-strategy/upload/fc_big_pic/part-00595-183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3516" y="3509348"/>
            <a:ext cx="3540697" cy="214355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imgsa.baidu.com/timg?image&amp;quality=80&amp;size=b9999_10000&amp;sec=1587877042835&amp;di=2f83abf9e6e707252f403286bc48ce14&amp;imgtype=0&amp;src=http%3A%2F%2Fsyydyj.com%2Fuploads%2Fallimg%2F140830%2F1Z9191U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9788" y="4581128"/>
            <a:ext cx="3024336" cy="2152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7134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944" y="696059"/>
            <a:ext cx="8686800" cy="854968"/>
          </a:xfrm>
        </p:spPr>
        <p:txBody>
          <a:bodyPr>
            <a:normAutofit/>
          </a:bodyPr>
          <a:lstStyle/>
          <a:p>
            <a:r>
              <a:rPr lang="en-US" altLang="zh-CN" dirty="0"/>
              <a:t>1.5</a:t>
            </a:r>
            <a:r>
              <a:rPr lang="zh-CN" altLang="en-US" dirty="0"/>
              <a:t> 国内外相关标准</a:t>
            </a:r>
          </a:p>
        </p:txBody>
      </p:sp>
      <p:sp>
        <p:nvSpPr>
          <p:cNvPr id="3" name="内容占位符 2"/>
          <p:cNvSpPr>
            <a:spLocks noGrp="1"/>
          </p:cNvSpPr>
          <p:nvPr>
            <p:ph idx="1"/>
          </p:nvPr>
        </p:nvSpPr>
        <p:spPr>
          <a:xfrm>
            <a:off x="323528" y="1794038"/>
            <a:ext cx="8229600" cy="596223"/>
          </a:xfrm>
        </p:spPr>
        <p:txBody>
          <a:bodyPr/>
          <a:lstStyle/>
          <a:p>
            <a:pPr marL="0" indent="0">
              <a:buNone/>
            </a:pPr>
            <a:r>
              <a:rPr lang="en-US" altLang="zh-CN" dirty="0"/>
              <a:t>1.5.2</a:t>
            </a:r>
            <a:r>
              <a:rPr lang="zh-CN" altLang="en-US" dirty="0"/>
              <a:t> 国内主要相关标准</a:t>
            </a:r>
          </a:p>
        </p:txBody>
      </p:sp>
      <p:sp>
        <p:nvSpPr>
          <p:cNvPr id="5" name="矩形 4"/>
          <p:cNvSpPr/>
          <p:nvPr/>
        </p:nvSpPr>
        <p:spPr>
          <a:xfrm>
            <a:off x="755576" y="2492896"/>
            <a:ext cx="6984776" cy="858377"/>
          </a:xfrm>
          <a:prstGeom prst="rect">
            <a:avLst/>
          </a:prstGeom>
        </p:spPr>
        <p:txBody>
          <a:bodyPr wrap="square">
            <a:spAutoFit/>
          </a:bodyPr>
          <a:lstStyle/>
          <a:p>
            <a:pPr indent="267970" algn="just">
              <a:lnSpc>
                <a:spcPct val="150000"/>
              </a:lnSpc>
            </a:pPr>
            <a:r>
              <a:rPr lang="en-US" altLang="zh-CN" kern="100" dirty="0">
                <a:latin typeface="+mn-ea"/>
                <a:cs typeface="Times New Roman" panose="02020603050405020304" pitchFamily="18" charset="0"/>
              </a:rPr>
              <a:t>6. GB/T22080-2016《</a:t>
            </a:r>
            <a:r>
              <a:rPr lang="zh-CN" altLang="en-US" kern="100" dirty="0">
                <a:latin typeface="+mn-ea"/>
                <a:cs typeface="Times New Roman" panose="02020603050405020304" pitchFamily="18" charset="0"/>
              </a:rPr>
              <a:t>信息技术安全技术信息安全管理体系要求</a:t>
            </a:r>
            <a:r>
              <a:rPr lang="en-US" altLang="zh-CN" kern="100" dirty="0">
                <a:latin typeface="+mn-ea"/>
                <a:cs typeface="Times New Roman" panose="02020603050405020304" pitchFamily="18" charset="0"/>
              </a:rPr>
              <a:t>》</a:t>
            </a:r>
          </a:p>
          <a:p>
            <a:pPr indent="267970" algn="just">
              <a:lnSpc>
                <a:spcPct val="150000"/>
              </a:lnSpc>
            </a:pP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ISO/IEC27001</a:t>
            </a: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2013</a:t>
            </a:r>
            <a:r>
              <a:rPr lang="zh-CN" altLang="en-US" kern="100" dirty="0">
                <a:latin typeface="+mn-ea"/>
                <a:cs typeface="Times New Roman" panose="02020603050405020304" pitchFamily="18" charset="0"/>
              </a:rPr>
              <a:t>）</a:t>
            </a:r>
          </a:p>
        </p:txBody>
      </p:sp>
      <p:sp>
        <p:nvSpPr>
          <p:cNvPr id="8" name="矩形 7"/>
          <p:cNvSpPr/>
          <p:nvPr/>
        </p:nvSpPr>
        <p:spPr>
          <a:xfrm>
            <a:off x="755576" y="3484558"/>
            <a:ext cx="6840760" cy="876458"/>
          </a:xfrm>
          <a:prstGeom prst="rect">
            <a:avLst/>
          </a:prstGeom>
        </p:spPr>
        <p:txBody>
          <a:bodyPr wrap="square">
            <a:spAutoFit/>
          </a:bodyPr>
          <a:lstStyle/>
          <a:p>
            <a:pPr indent="267970" algn="just">
              <a:lnSpc>
                <a:spcPct val="150000"/>
              </a:lnSpc>
            </a:pPr>
            <a:r>
              <a:rPr lang="en-US" altLang="zh-CN" kern="100" dirty="0">
                <a:latin typeface="+mn-ea"/>
                <a:cs typeface="Times New Roman" panose="02020603050405020304" pitchFamily="18" charset="0"/>
              </a:rPr>
              <a:t>7. GB/T22081-2016《</a:t>
            </a:r>
            <a:r>
              <a:rPr lang="zh-CN" altLang="en-US" kern="100" dirty="0">
                <a:latin typeface="+mn-ea"/>
                <a:cs typeface="Times New Roman" panose="02020603050405020304" pitchFamily="18" charset="0"/>
              </a:rPr>
              <a:t>信息技术安全技术信息安全控制实践指南</a:t>
            </a:r>
            <a:r>
              <a:rPr lang="en-US" altLang="zh-CN" kern="100" dirty="0">
                <a:latin typeface="+mn-ea"/>
                <a:cs typeface="Times New Roman" panose="02020603050405020304" pitchFamily="18" charset="0"/>
              </a:rPr>
              <a:t>》</a:t>
            </a:r>
          </a:p>
          <a:p>
            <a:pPr indent="267970" algn="just">
              <a:lnSpc>
                <a:spcPct val="150000"/>
              </a:lnSpc>
            </a:pP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ISO/IEC27002</a:t>
            </a: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2013</a:t>
            </a:r>
            <a:r>
              <a:rPr lang="zh-CN" altLang="en-US" kern="100" dirty="0">
                <a:latin typeface="+mn-ea"/>
                <a:cs typeface="Times New Roman" panose="02020603050405020304" pitchFamily="18" charset="0"/>
              </a:rPr>
              <a:t>）</a:t>
            </a:r>
          </a:p>
        </p:txBody>
      </p:sp>
      <p:sp>
        <p:nvSpPr>
          <p:cNvPr id="9" name="矩形 8"/>
          <p:cNvSpPr/>
          <p:nvPr/>
        </p:nvSpPr>
        <p:spPr>
          <a:xfrm>
            <a:off x="755576" y="4494301"/>
            <a:ext cx="8280920" cy="858377"/>
          </a:xfrm>
          <a:prstGeom prst="rect">
            <a:avLst/>
          </a:prstGeom>
        </p:spPr>
        <p:txBody>
          <a:bodyPr wrap="square">
            <a:spAutoFit/>
          </a:bodyPr>
          <a:lstStyle/>
          <a:p>
            <a:pPr indent="267970" algn="just">
              <a:lnSpc>
                <a:spcPct val="150000"/>
              </a:lnSpc>
            </a:pPr>
            <a:r>
              <a:rPr lang="en-US" altLang="zh-CN" kern="100" dirty="0">
                <a:latin typeface="+mn-ea"/>
                <a:cs typeface="Times New Roman" panose="02020603050405020304" pitchFamily="18" charset="0"/>
              </a:rPr>
              <a:t>8. GB/T31722-2015 《</a:t>
            </a:r>
            <a:r>
              <a:rPr lang="zh-CN" altLang="en-US" kern="100" dirty="0">
                <a:latin typeface="+mn-ea"/>
                <a:cs typeface="Times New Roman" panose="02020603050405020304" pitchFamily="18" charset="0"/>
              </a:rPr>
              <a:t>信息技术安全技术信息安全风险管理</a:t>
            </a:r>
            <a:r>
              <a:rPr lang="en-US" altLang="zh-CN" kern="100" dirty="0">
                <a:latin typeface="+mn-ea"/>
                <a:cs typeface="Times New Roman" panose="02020603050405020304" pitchFamily="18" charset="0"/>
              </a:rPr>
              <a:t>》</a:t>
            </a:r>
          </a:p>
          <a:p>
            <a:pPr indent="267970" algn="just">
              <a:lnSpc>
                <a:spcPct val="150000"/>
              </a:lnSpc>
            </a:pPr>
            <a:r>
              <a:rPr lang="zh-CN" altLang="en-US" kern="100" dirty="0">
                <a:latin typeface="+mn-ea"/>
                <a:cs typeface="Times New Roman" panose="02020603050405020304" pitchFamily="18" charset="0"/>
              </a:rPr>
              <a:t>（</a:t>
            </a:r>
            <a:r>
              <a:rPr lang="en-US" altLang="zh-CN" kern="100" dirty="0">
                <a:latin typeface="+mn-ea"/>
                <a:cs typeface="Times New Roman" panose="02020603050405020304" pitchFamily="18" charset="0"/>
              </a:rPr>
              <a:t>ISO/IEC27005:2008</a:t>
            </a:r>
            <a:r>
              <a:rPr lang="zh-CN" altLang="en-US" kern="100" dirty="0">
                <a:latin typeface="+mn-ea"/>
                <a:cs typeface="Times New Roman" panose="02020603050405020304" pitchFamily="18" charset="0"/>
              </a:rPr>
              <a:t>）</a:t>
            </a:r>
            <a:endParaRPr lang="en-US" altLang="zh-CN" kern="100" dirty="0">
              <a:latin typeface="+mn-ea"/>
              <a:cs typeface="Times New Roman" panose="02020603050405020304" pitchFamily="18" charset="0"/>
            </a:endParaRPr>
          </a:p>
        </p:txBody>
      </p:sp>
      <p:sp>
        <p:nvSpPr>
          <p:cNvPr id="10" name="矩形 9"/>
          <p:cNvSpPr/>
          <p:nvPr/>
        </p:nvSpPr>
        <p:spPr>
          <a:xfrm>
            <a:off x="755576" y="5485962"/>
            <a:ext cx="7272809" cy="442878"/>
          </a:xfrm>
          <a:prstGeom prst="rect">
            <a:avLst/>
          </a:prstGeom>
        </p:spPr>
        <p:txBody>
          <a:bodyPr wrap="square">
            <a:spAutoFit/>
          </a:bodyPr>
          <a:lstStyle/>
          <a:p>
            <a:pPr indent="267970" algn="just">
              <a:lnSpc>
                <a:spcPct val="150000"/>
              </a:lnSpc>
            </a:pPr>
            <a:r>
              <a:rPr lang="en-US" altLang="zh-CN" kern="100" dirty="0">
                <a:latin typeface="+mn-ea"/>
                <a:cs typeface="Times New Roman" panose="02020603050405020304" pitchFamily="18" charset="0"/>
              </a:rPr>
              <a:t>9. GB/T31509-2015《</a:t>
            </a:r>
            <a:r>
              <a:rPr lang="zh-CN" altLang="en-US" kern="100" dirty="0">
                <a:latin typeface="+mn-ea"/>
                <a:cs typeface="Times New Roman" panose="02020603050405020304" pitchFamily="18" charset="0"/>
              </a:rPr>
              <a:t>信息安全技术信息安全风险评估实施指南</a:t>
            </a:r>
            <a:r>
              <a:rPr lang="en-US" altLang="zh-CN" kern="100" dirty="0">
                <a:latin typeface="+mn-ea"/>
                <a:cs typeface="Times New Roman" panose="02020603050405020304" pitchFamily="18" charset="0"/>
              </a:rPr>
              <a:t>》</a:t>
            </a:r>
          </a:p>
        </p:txBody>
      </p:sp>
      <p:sp>
        <p:nvSpPr>
          <p:cNvPr id="12" name="矩形 11"/>
          <p:cNvSpPr/>
          <p:nvPr/>
        </p:nvSpPr>
        <p:spPr>
          <a:xfrm>
            <a:off x="755576" y="6062124"/>
            <a:ext cx="7344816" cy="442878"/>
          </a:xfrm>
          <a:prstGeom prst="rect">
            <a:avLst/>
          </a:prstGeom>
        </p:spPr>
        <p:txBody>
          <a:bodyPr wrap="square">
            <a:spAutoFit/>
          </a:bodyPr>
          <a:lstStyle/>
          <a:p>
            <a:pPr indent="267970" algn="just">
              <a:lnSpc>
                <a:spcPct val="150000"/>
              </a:lnSpc>
            </a:pPr>
            <a:r>
              <a:rPr lang="en-US" altLang="zh-CN" kern="100" dirty="0">
                <a:latin typeface="+mn-ea"/>
                <a:cs typeface="Times New Roman" panose="02020603050405020304" pitchFamily="18" charset="0"/>
              </a:rPr>
              <a:t>10.GB/T37036-2018 《</a:t>
            </a:r>
            <a:r>
              <a:rPr lang="zh-CN" altLang="en-US" kern="100" dirty="0">
                <a:latin typeface="+mn-ea"/>
                <a:cs typeface="Times New Roman" panose="02020603050405020304" pitchFamily="18" charset="0"/>
              </a:rPr>
              <a:t>信息安全技术灾难恢复服务能力评估准则</a:t>
            </a:r>
            <a:r>
              <a:rPr lang="en-US" altLang="zh-CN" kern="100" dirty="0">
                <a:latin typeface="+mn-ea"/>
                <a:cs typeface="Times New Roman" panose="02020603050405020304" pitchFamily="18" charset="0"/>
              </a:rPr>
              <a:t>》</a:t>
            </a:r>
          </a:p>
        </p:txBody>
      </p:sp>
    </p:spTree>
    <p:extLst>
      <p:ext uri="{BB962C8B-B14F-4D97-AF65-F5344CB8AC3E}">
        <p14:creationId xmlns:p14="http://schemas.microsoft.com/office/powerpoint/2010/main" val="31727213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944" y="696059"/>
            <a:ext cx="8686800" cy="854968"/>
          </a:xfrm>
        </p:spPr>
        <p:txBody>
          <a:bodyPr>
            <a:normAutofit/>
          </a:bodyPr>
          <a:lstStyle/>
          <a:p>
            <a:r>
              <a:rPr lang="en-US" altLang="zh-CN" dirty="0"/>
              <a:t>1.5</a:t>
            </a:r>
            <a:r>
              <a:rPr lang="zh-CN" altLang="en-US" dirty="0"/>
              <a:t> 国内外相关标准</a:t>
            </a:r>
          </a:p>
        </p:txBody>
      </p:sp>
      <p:sp>
        <p:nvSpPr>
          <p:cNvPr id="3" name="内容占位符 2"/>
          <p:cNvSpPr>
            <a:spLocks noGrp="1"/>
          </p:cNvSpPr>
          <p:nvPr>
            <p:ph idx="1"/>
          </p:nvPr>
        </p:nvSpPr>
        <p:spPr>
          <a:xfrm>
            <a:off x="323528" y="1794038"/>
            <a:ext cx="8229600" cy="596223"/>
          </a:xfrm>
        </p:spPr>
        <p:txBody>
          <a:bodyPr/>
          <a:lstStyle/>
          <a:p>
            <a:pPr marL="0" indent="0">
              <a:buNone/>
            </a:pPr>
            <a:r>
              <a:rPr lang="en-US" altLang="zh-CN" dirty="0"/>
              <a:t>1.5.3</a:t>
            </a:r>
            <a:r>
              <a:rPr lang="zh-CN" altLang="en-US" dirty="0"/>
              <a:t> 网络安全等级保护标准体系</a:t>
            </a:r>
          </a:p>
        </p:txBody>
      </p:sp>
      <p:sp>
        <p:nvSpPr>
          <p:cNvPr id="4" name="矩形 3"/>
          <p:cNvSpPr/>
          <p:nvPr/>
        </p:nvSpPr>
        <p:spPr>
          <a:xfrm>
            <a:off x="755576" y="2633272"/>
            <a:ext cx="4033155"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．网络安全等级保护相关标准类别</a:t>
            </a:r>
          </a:p>
        </p:txBody>
      </p:sp>
      <p:sp>
        <p:nvSpPr>
          <p:cNvPr id="5" name="矩形 4"/>
          <p:cNvSpPr/>
          <p:nvPr/>
        </p:nvSpPr>
        <p:spPr>
          <a:xfrm>
            <a:off x="742752" y="3264756"/>
            <a:ext cx="5184576" cy="442878"/>
          </a:xfrm>
          <a:prstGeom prst="rect">
            <a:avLst/>
          </a:prstGeom>
        </p:spPr>
        <p:txBody>
          <a:bodyPr wrap="square">
            <a:spAutoFit/>
          </a:bodyPr>
          <a:lstStyle/>
          <a:p>
            <a:pPr indent="267970" algn="just">
              <a:lnSpc>
                <a:spcPct val="150000"/>
              </a:lnSpc>
              <a:spcAft>
                <a:spcPts val="0"/>
              </a:spcAft>
            </a:pPr>
            <a:r>
              <a:rPr lang="en-US" altLang="zh-CN" kern="100" dirty="0">
                <a:latin typeface="+mn-ea"/>
                <a:cs typeface="Times New Roman" panose="02020603050405020304" pitchFamily="18" charset="0"/>
              </a:rPr>
              <a:t>2</a:t>
            </a:r>
            <a:r>
              <a:rPr lang="zh-CN" altLang="zh-CN" kern="100" dirty="0">
                <a:latin typeface="+mn-ea"/>
                <a:cs typeface="Times New Roman" panose="02020603050405020304" pitchFamily="18" charset="0"/>
              </a:rPr>
              <a:t>．相关标准与等级保护各工作环节的关系</a:t>
            </a:r>
          </a:p>
        </p:txBody>
      </p:sp>
      <p:sp>
        <p:nvSpPr>
          <p:cNvPr id="8" name="矩形 7"/>
          <p:cNvSpPr/>
          <p:nvPr/>
        </p:nvSpPr>
        <p:spPr>
          <a:xfrm>
            <a:off x="757179" y="3908816"/>
            <a:ext cx="4494820"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．网络安全等级保护主要标准简要说明</a:t>
            </a:r>
          </a:p>
        </p:txBody>
      </p:sp>
    </p:spTree>
    <p:extLst>
      <p:ext uri="{BB962C8B-B14F-4D97-AF65-F5344CB8AC3E}">
        <p14:creationId xmlns:p14="http://schemas.microsoft.com/office/powerpoint/2010/main" val="15698091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4E16F4F-ACD8-42DC-963E-DF1E4FF5FAD4}"/>
              </a:ext>
            </a:extLst>
          </p:cNvPr>
          <p:cNvSpPr/>
          <p:nvPr/>
        </p:nvSpPr>
        <p:spPr>
          <a:xfrm>
            <a:off x="899592" y="1988840"/>
            <a:ext cx="6830416" cy="309634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a:xfrm>
            <a:off x="238944" y="696059"/>
            <a:ext cx="8686800" cy="854968"/>
          </a:xfrm>
        </p:spPr>
        <p:txBody>
          <a:bodyPr>
            <a:normAutofit/>
          </a:bodyPr>
          <a:lstStyle/>
          <a:p>
            <a:r>
              <a:rPr lang="en-US" altLang="zh-CN" dirty="0"/>
              <a:t>1.6</a:t>
            </a:r>
            <a:r>
              <a:rPr lang="zh-CN" altLang="en-US" dirty="0"/>
              <a:t> 相关工具</a:t>
            </a:r>
          </a:p>
        </p:txBody>
      </p:sp>
      <p:sp>
        <p:nvSpPr>
          <p:cNvPr id="7" name="矩形 6"/>
          <p:cNvSpPr/>
          <p:nvPr/>
        </p:nvSpPr>
        <p:spPr>
          <a:xfrm>
            <a:off x="1481267" y="2204864"/>
            <a:ext cx="1263166"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1. MBSA</a:t>
            </a:r>
            <a:endParaRPr lang="zh-CN" altLang="zh-CN" kern="100" dirty="0">
              <a:latin typeface="+mn-ea"/>
              <a:cs typeface="Times New Roman" panose="02020603050405020304" pitchFamily="18" charset="0"/>
            </a:endParaRPr>
          </a:p>
        </p:txBody>
      </p:sp>
      <p:sp>
        <p:nvSpPr>
          <p:cNvPr id="9" name="矩形 8"/>
          <p:cNvSpPr/>
          <p:nvPr/>
        </p:nvSpPr>
        <p:spPr>
          <a:xfrm>
            <a:off x="1481267" y="2846125"/>
            <a:ext cx="1263166"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2. MSAT</a:t>
            </a:r>
            <a:endParaRPr lang="zh-CN" altLang="zh-CN" kern="100" dirty="0">
              <a:latin typeface="+mn-ea"/>
              <a:cs typeface="Times New Roman" panose="02020603050405020304" pitchFamily="18" charset="0"/>
            </a:endParaRPr>
          </a:p>
        </p:txBody>
      </p:sp>
      <p:sp>
        <p:nvSpPr>
          <p:cNvPr id="10" name="矩形 9"/>
          <p:cNvSpPr/>
          <p:nvPr/>
        </p:nvSpPr>
        <p:spPr>
          <a:xfrm>
            <a:off x="1513914" y="3499962"/>
            <a:ext cx="1378583"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3. COBRA</a:t>
            </a:r>
            <a:endParaRPr lang="zh-CN" altLang="zh-CN" kern="100" dirty="0">
              <a:latin typeface="+mn-ea"/>
              <a:cs typeface="Times New Roman" panose="02020603050405020304" pitchFamily="18" charset="0"/>
            </a:endParaRPr>
          </a:p>
        </p:txBody>
      </p:sp>
      <p:sp>
        <p:nvSpPr>
          <p:cNvPr id="11" name="矩形 10"/>
          <p:cNvSpPr/>
          <p:nvPr/>
        </p:nvSpPr>
        <p:spPr>
          <a:xfrm>
            <a:off x="1513914" y="4221216"/>
            <a:ext cx="1378583"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4. CRAMM</a:t>
            </a:r>
            <a:endParaRPr lang="zh-CN" altLang="zh-CN" kern="100" dirty="0">
              <a:latin typeface="+mn-ea"/>
              <a:cs typeface="Times New Roman" panose="02020603050405020304" pitchFamily="18" charset="0"/>
            </a:endParaRPr>
          </a:p>
        </p:txBody>
      </p:sp>
      <p:sp>
        <p:nvSpPr>
          <p:cNvPr id="12" name="矩形 11"/>
          <p:cNvSpPr/>
          <p:nvPr/>
        </p:nvSpPr>
        <p:spPr>
          <a:xfrm>
            <a:off x="4067944" y="2204864"/>
            <a:ext cx="1378583"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5. ASSET</a:t>
            </a:r>
            <a:endParaRPr lang="zh-CN" altLang="zh-CN" kern="100" dirty="0">
              <a:latin typeface="+mn-ea"/>
              <a:cs typeface="Times New Roman" panose="02020603050405020304" pitchFamily="18" charset="0"/>
            </a:endParaRPr>
          </a:p>
        </p:txBody>
      </p:sp>
      <p:sp>
        <p:nvSpPr>
          <p:cNvPr id="13" name="矩形 12"/>
          <p:cNvSpPr/>
          <p:nvPr/>
        </p:nvSpPr>
        <p:spPr>
          <a:xfrm>
            <a:off x="4067944" y="2849659"/>
            <a:ext cx="1840247"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6. </a:t>
            </a:r>
            <a:r>
              <a:rPr lang="en-US" altLang="zh-CN" kern="100" dirty="0" err="1">
                <a:latin typeface="+mn-ea"/>
                <a:cs typeface="Times New Roman" panose="02020603050405020304" pitchFamily="18" charset="0"/>
              </a:rPr>
              <a:t>RiskWatch</a:t>
            </a:r>
            <a:endParaRPr lang="zh-CN" altLang="zh-CN" kern="100" dirty="0">
              <a:latin typeface="+mn-ea"/>
              <a:cs typeface="Times New Roman" panose="02020603050405020304" pitchFamily="18" charset="0"/>
            </a:endParaRPr>
          </a:p>
        </p:txBody>
      </p:sp>
      <p:sp>
        <p:nvSpPr>
          <p:cNvPr id="14" name="矩形 13"/>
          <p:cNvSpPr/>
          <p:nvPr/>
        </p:nvSpPr>
        <p:spPr>
          <a:xfrm>
            <a:off x="4067944" y="3494454"/>
            <a:ext cx="1263166"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7. CORA</a:t>
            </a:r>
            <a:endParaRPr lang="zh-CN" altLang="zh-CN" kern="100" dirty="0">
              <a:latin typeface="+mn-ea"/>
              <a:cs typeface="Times New Roman" panose="02020603050405020304" pitchFamily="18" charset="0"/>
            </a:endParaRPr>
          </a:p>
        </p:txBody>
      </p:sp>
    </p:spTree>
    <p:extLst>
      <p:ext uri="{BB962C8B-B14F-4D97-AF65-F5344CB8AC3E}">
        <p14:creationId xmlns:p14="http://schemas.microsoft.com/office/powerpoint/2010/main" val="3529153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04E16F4F-ACD8-42DC-963E-DF1E4FF5FAD4}"/>
              </a:ext>
            </a:extLst>
          </p:cNvPr>
          <p:cNvSpPr/>
          <p:nvPr/>
        </p:nvSpPr>
        <p:spPr>
          <a:xfrm>
            <a:off x="899592" y="1988840"/>
            <a:ext cx="7416824" cy="316835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a:xfrm>
            <a:off x="238944" y="696059"/>
            <a:ext cx="8686800" cy="854968"/>
          </a:xfrm>
        </p:spPr>
        <p:txBody>
          <a:bodyPr>
            <a:normAutofit/>
          </a:bodyPr>
          <a:lstStyle/>
          <a:p>
            <a:r>
              <a:rPr lang="zh-CN" altLang="en-US" dirty="0"/>
              <a:t>思考题</a:t>
            </a:r>
            <a:endParaRPr lang="zh-CN" altLang="en-US" dirty="0"/>
          </a:p>
        </p:txBody>
      </p:sp>
      <p:sp>
        <p:nvSpPr>
          <p:cNvPr id="11" name="矩形 10"/>
          <p:cNvSpPr/>
          <p:nvPr/>
        </p:nvSpPr>
        <p:spPr>
          <a:xfrm>
            <a:off x="935189" y="2564904"/>
            <a:ext cx="7455887" cy="1754326"/>
          </a:xfrm>
          <a:prstGeom prst="rect">
            <a:avLst/>
          </a:prstGeom>
        </p:spPr>
        <p:txBody>
          <a:bodyPr wrap="none">
            <a:spAutoFit/>
          </a:bodyPr>
          <a:lstStyle/>
          <a:p>
            <a:pPr marL="342900" lvl="0" indent="-342900">
              <a:buFont typeface="+mj-ea"/>
              <a:buAutoNum type="circleNumDbPlain"/>
            </a:pPr>
            <a:r>
              <a:rPr lang="zh-CN" altLang="zh-CN" dirty="0"/>
              <a:t>解释“信息安全”、“信息安全管理”的基本概念。</a:t>
            </a:r>
          </a:p>
          <a:p>
            <a:pPr marL="342900" lvl="0" indent="-342900">
              <a:buFont typeface="+mj-ea"/>
              <a:buAutoNum type="circleNumDbPlain"/>
            </a:pPr>
            <a:r>
              <a:rPr lang="zh-CN" altLang="zh-CN" dirty="0"/>
              <a:t>解释“风险评估”的基本概念。</a:t>
            </a:r>
          </a:p>
          <a:p>
            <a:pPr marL="342900" lvl="0" indent="-342900">
              <a:buFont typeface="+mj-ea"/>
              <a:buAutoNum type="circleNumDbPlain"/>
            </a:pPr>
            <a:r>
              <a:rPr lang="zh-CN" altLang="zh-CN" dirty="0"/>
              <a:t>简要叙述“网络安全等级保护制度”的主要内容。</a:t>
            </a:r>
          </a:p>
          <a:p>
            <a:pPr marL="342900" lvl="0" indent="-342900">
              <a:buFont typeface="+mj-ea"/>
              <a:buAutoNum type="circleNumDbPlain"/>
            </a:pPr>
            <a:r>
              <a:rPr lang="zh-CN" altLang="zh-CN" dirty="0"/>
              <a:t>从技术和管理两方面论述对信息安全的认识。</a:t>
            </a:r>
          </a:p>
          <a:p>
            <a:pPr marL="342900" lvl="0" indent="-342900">
              <a:buFont typeface="+mj-ea"/>
              <a:buAutoNum type="circleNumDbPlain"/>
            </a:pPr>
            <a:r>
              <a:rPr lang="zh-CN" altLang="zh-CN" dirty="0"/>
              <a:t>查阅资料，归纳国内外信息安全管理与风险评估的发展历程和现状。</a:t>
            </a:r>
          </a:p>
          <a:p>
            <a:pPr marL="342900" lvl="0" indent="-342900">
              <a:buFont typeface="+mj-ea"/>
              <a:buAutoNum type="circleNumDbPlain"/>
            </a:pPr>
            <a:r>
              <a:rPr lang="zh-CN" altLang="zh-CN" dirty="0"/>
              <a:t>查阅资料，归纳我国网络安全等级保护制度的发展历程和现状。</a:t>
            </a:r>
          </a:p>
        </p:txBody>
      </p:sp>
    </p:spTree>
    <p:extLst>
      <p:ext uri="{BB962C8B-B14F-4D97-AF65-F5344CB8AC3E}">
        <p14:creationId xmlns:p14="http://schemas.microsoft.com/office/powerpoint/2010/main" val="4036557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FC6E443E-C9D6-410C-9A33-A037E18603DC}"/>
              </a:ext>
            </a:extLst>
          </p:cNvPr>
          <p:cNvSpPr/>
          <p:nvPr/>
        </p:nvSpPr>
        <p:spPr>
          <a:xfrm>
            <a:off x="1151620" y="3356992"/>
            <a:ext cx="6840760" cy="229121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8" name="矩形 7"/>
          <p:cNvSpPr/>
          <p:nvPr/>
        </p:nvSpPr>
        <p:spPr>
          <a:xfrm>
            <a:off x="827584" y="2531703"/>
            <a:ext cx="1736053"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3. </a:t>
            </a:r>
            <a:r>
              <a:rPr lang="zh-CN" altLang="zh-CN" b="1" kern="100" dirty="0">
                <a:latin typeface="等线" panose="02010600030101010101" pitchFamily="2" charset="-122"/>
                <a:cs typeface="Times New Roman" panose="02020603050405020304" pitchFamily="18" charset="0"/>
              </a:rPr>
              <a:t>信息安全</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1511660" y="3635757"/>
            <a:ext cx="6120680" cy="1706878"/>
          </a:xfrm>
          <a:prstGeom prst="rect">
            <a:avLst/>
          </a:prstGeom>
        </p:spPr>
        <p:txBody>
          <a:bodyPr wrap="square">
            <a:spAutoFit/>
          </a:bodyPr>
          <a:lstStyle/>
          <a:p>
            <a:pPr algn="just">
              <a:lnSpc>
                <a:spcPct val="150000"/>
              </a:lnSpc>
            </a:pPr>
            <a:r>
              <a:rPr lang="zh-CN" altLang="en-US" dirty="0"/>
              <a:t>建立在网络基础之上的现代信息系统，其安全定义较为明确，其定义为：保护信息系统的硬件、软件及相关数据，使之不因为偶然或恶意侵犯而遭到破坏、更改及泄露，保证信息系统能够连续、可靠、正常的运行。</a:t>
            </a:r>
          </a:p>
        </p:txBody>
      </p:sp>
    </p:spTree>
    <p:extLst>
      <p:ext uri="{BB962C8B-B14F-4D97-AF65-F5344CB8AC3E}">
        <p14:creationId xmlns:p14="http://schemas.microsoft.com/office/powerpoint/2010/main" val="2912071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9" name="矩形 8"/>
          <p:cNvSpPr/>
          <p:nvPr/>
        </p:nvSpPr>
        <p:spPr>
          <a:xfrm>
            <a:off x="827584" y="2460688"/>
            <a:ext cx="2200924"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 </a:t>
            </a:r>
            <a:r>
              <a:rPr lang="zh-CN" altLang="zh-CN" b="1" kern="100" dirty="0">
                <a:latin typeface="等线" panose="02010600030101010101" pitchFamily="2" charset="-122"/>
                <a:cs typeface="Times New Roman" panose="02020603050405020304" pitchFamily="18" charset="0"/>
              </a:rPr>
              <a:t>信息安全属性</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12" name="图片 1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52160" y="3356992"/>
            <a:ext cx="3291840" cy="2286000"/>
          </a:xfrm>
          <a:prstGeom prst="rect">
            <a:avLst/>
          </a:prstGeom>
          <a:noFill/>
          <a:ln>
            <a:noFill/>
          </a:ln>
        </p:spPr>
      </p:pic>
      <p:grpSp>
        <p:nvGrpSpPr>
          <p:cNvPr id="7" name="组合 6">
            <a:extLst>
              <a:ext uri="{FF2B5EF4-FFF2-40B4-BE49-F238E27FC236}">
                <a16:creationId xmlns:a16="http://schemas.microsoft.com/office/drawing/2014/main" id="{D1767633-B99C-4DCF-9E20-01878D40AD3E}"/>
              </a:ext>
            </a:extLst>
          </p:cNvPr>
          <p:cNvGrpSpPr/>
          <p:nvPr/>
        </p:nvGrpSpPr>
        <p:grpSpPr>
          <a:xfrm>
            <a:off x="1043608" y="3056911"/>
            <a:ext cx="4193375" cy="3444939"/>
            <a:chOff x="1062701" y="3226239"/>
            <a:chExt cx="4193375" cy="3444939"/>
          </a:xfrm>
        </p:grpSpPr>
        <p:sp>
          <p:nvSpPr>
            <p:cNvPr id="8" name="任意多边形: 形状 7">
              <a:extLst>
                <a:ext uri="{FF2B5EF4-FFF2-40B4-BE49-F238E27FC236}">
                  <a16:creationId xmlns:a16="http://schemas.microsoft.com/office/drawing/2014/main" id="{DC48E047-2A66-4FE4-8C90-706796C6D1F7}"/>
                </a:ext>
              </a:extLst>
            </p:cNvPr>
            <p:cNvSpPr/>
            <p:nvPr/>
          </p:nvSpPr>
          <p:spPr>
            <a:xfrm>
              <a:off x="1079612" y="3741678"/>
              <a:ext cx="4176464" cy="2929500"/>
            </a:xfrm>
            <a:custGeom>
              <a:avLst/>
              <a:gdLst>
                <a:gd name="connsiteX0" fmla="*/ 0 w 4176464"/>
                <a:gd name="connsiteY0" fmla="*/ 0 h 2929500"/>
                <a:gd name="connsiteX1" fmla="*/ 4176464 w 4176464"/>
                <a:gd name="connsiteY1" fmla="*/ 0 h 2929500"/>
                <a:gd name="connsiteX2" fmla="*/ 4176464 w 4176464"/>
                <a:gd name="connsiteY2" fmla="*/ 2929500 h 2929500"/>
                <a:gd name="connsiteX3" fmla="*/ 0 w 4176464"/>
                <a:gd name="connsiteY3" fmla="*/ 2929500 h 2929500"/>
                <a:gd name="connsiteX4" fmla="*/ 0 w 4176464"/>
                <a:gd name="connsiteY4" fmla="*/ 0 h 292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76464" h="2929500">
                  <a:moveTo>
                    <a:pt x="0" y="0"/>
                  </a:moveTo>
                  <a:lnTo>
                    <a:pt x="4176464" y="0"/>
                  </a:lnTo>
                  <a:lnTo>
                    <a:pt x="4176464" y="2929500"/>
                  </a:lnTo>
                  <a:lnTo>
                    <a:pt x="0" y="29295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324140" tIns="645668" rIns="324140" bIns="128016"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a:t>保密性（Confidentiality）</a:t>
              </a:r>
              <a:endParaRPr lang="en-US" altLang="zh-CN" sz="1800" kern="1200" dirty="0"/>
            </a:p>
            <a:p>
              <a:pPr marL="171450" lvl="1" indent="-171450" algn="l" defTabSz="800100">
                <a:lnSpc>
                  <a:spcPct val="90000"/>
                </a:lnSpc>
                <a:spcBef>
                  <a:spcPct val="0"/>
                </a:spcBef>
                <a:spcAft>
                  <a:spcPct val="15000"/>
                </a:spcAft>
                <a:buChar char="•"/>
              </a:pPr>
              <a:r>
                <a:rPr lang="zh-CN" altLang="en-US" sz="1800" kern="1200" dirty="0"/>
                <a:t>完整性（Integrity）</a:t>
              </a:r>
              <a:endParaRPr lang="en-US" altLang="zh-CN" sz="1800" kern="1200" dirty="0">
                <a:solidFill>
                  <a:prstClr val="black"/>
                </a:solidFill>
              </a:endParaRPr>
            </a:p>
            <a:p>
              <a:pPr marL="171450" lvl="1" indent="-171450" algn="l" defTabSz="800100">
                <a:lnSpc>
                  <a:spcPct val="90000"/>
                </a:lnSpc>
                <a:spcBef>
                  <a:spcPct val="0"/>
                </a:spcBef>
                <a:spcAft>
                  <a:spcPct val="15000"/>
                </a:spcAft>
                <a:buChar char="•"/>
              </a:pPr>
              <a:r>
                <a:rPr lang="zh-CN" altLang="en-US" sz="1800" kern="1200" dirty="0">
                  <a:solidFill>
                    <a:prstClr val="black"/>
                  </a:solidFill>
                </a:rPr>
                <a:t>可用性（Availability）</a:t>
              </a:r>
              <a:endParaRPr lang="en-US" altLang="zh-CN" sz="1800" kern="1200" dirty="0">
                <a:solidFill>
                  <a:prstClr val="black"/>
                </a:solidFill>
              </a:endParaRPr>
            </a:p>
            <a:p>
              <a:pPr marL="171450" lvl="1" indent="-171450" algn="l" defTabSz="800100">
                <a:lnSpc>
                  <a:spcPct val="90000"/>
                </a:lnSpc>
                <a:spcBef>
                  <a:spcPct val="0"/>
                </a:spcBef>
                <a:spcAft>
                  <a:spcPct val="15000"/>
                </a:spcAft>
                <a:buChar char="•"/>
              </a:pPr>
              <a:r>
                <a:rPr lang="zh-CN" altLang="en-US" sz="1800" kern="1200" dirty="0">
                  <a:solidFill>
                    <a:prstClr val="black"/>
                  </a:solidFill>
                </a:rPr>
                <a:t>真实性（Authenticity）</a:t>
              </a:r>
              <a:endParaRPr lang="en-US" altLang="zh-CN" sz="1800" kern="1200" dirty="0">
                <a:solidFill>
                  <a:prstClr val="black"/>
                </a:solidFill>
              </a:endParaRPr>
            </a:p>
            <a:p>
              <a:pPr marL="171450" lvl="1" indent="-171450" algn="l" defTabSz="800100">
                <a:lnSpc>
                  <a:spcPct val="90000"/>
                </a:lnSpc>
                <a:spcBef>
                  <a:spcPct val="0"/>
                </a:spcBef>
                <a:spcAft>
                  <a:spcPct val="15000"/>
                </a:spcAft>
                <a:buChar char="•"/>
              </a:pPr>
              <a:r>
                <a:rPr lang="zh-CN" altLang="en-US" sz="1800" kern="1200" dirty="0">
                  <a:solidFill>
                    <a:prstClr val="black"/>
                  </a:solidFill>
                </a:rPr>
                <a:t>可审核性（Accountability）</a:t>
              </a:r>
              <a:endParaRPr lang="en-US" altLang="zh-CN" sz="1800" kern="1200" dirty="0">
                <a:solidFill>
                  <a:prstClr val="black"/>
                </a:solidFill>
              </a:endParaRPr>
            </a:p>
            <a:p>
              <a:pPr marL="171450" lvl="1" indent="-171450" algn="l" defTabSz="800100">
                <a:lnSpc>
                  <a:spcPct val="90000"/>
                </a:lnSpc>
                <a:spcBef>
                  <a:spcPct val="0"/>
                </a:spcBef>
                <a:spcAft>
                  <a:spcPct val="15000"/>
                </a:spcAft>
                <a:buChar char="•"/>
              </a:pPr>
              <a:r>
                <a:rPr lang="zh-CN" altLang="en-US" sz="1800" kern="1200" dirty="0"/>
                <a:t>不可否认性（non-repudiation） </a:t>
              </a:r>
              <a:endParaRPr lang="en-US" altLang="zh-CN" sz="1800" kern="1200" dirty="0">
                <a:solidFill>
                  <a:prstClr val="black"/>
                </a:solidFill>
              </a:endParaRPr>
            </a:p>
            <a:p>
              <a:pPr marL="171450" lvl="1" indent="-171450" algn="l" defTabSz="800100">
                <a:lnSpc>
                  <a:spcPct val="90000"/>
                </a:lnSpc>
                <a:spcBef>
                  <a:spcPct val="0"/>
                </a:spcBef>
                <a:spcAft>
                  <a:spcPct val="15000"/>
                </a:spcAft>
                <a:buChar char="•"/>
              </a:pPr>
              <a:r>
                <a:rPr lang="zh-CN" altLang="en-US" sz="1800" kern="1200" dirty="0"/>
                <a:t>可靠性（Reliability）。</a:t>
              </a:r>
            </a:p>
          </p:txBody>
        </p:sp>
        <p:sp>
          <p:nvSpPr>
            <p:cNvPr id="10" name="任意多边形: 形状 9">
              <a:extLst>
                <a:ext uri="{FF2B5EF4-FFF2-40B4-BE49-F238E27FC236}">
                  <a16:creationId xmlns:a16="http://schemas.microsoft.com/office/drawing/2014/main" id="{324DEA2E-76BF-4272-9AA0-3A1E0B97679B}"/>
                </a:ext>
              </a:extLst>
            </p:cNvPr>
            <p:cNvSpPr/>
            <p:nvPr/>
          </p:nvSpPr>
          <p:spPr>
            <a:xfrm>
              <a:off x="1062701" y="3226239"/>
              <a:ext cx="4176464" cy="915120"/>
            </a:xfrm>
            <a:custGeom>
              <a:avLst/>
              <a:gdLst>
                <a:gd name="connsiteX0" fmla="*/ 0 w 3931614"/>
                <a:gd name="connsiteY0" fmla="*/ 152523 h 915120"/>
                <a:gd name="connsiteX1" fmla="*/ 152523 w 3931614"/>
                <a:gd name="connsiteY1" fmla="*/ 0 h 915120"/>
                <a:gd name="connsiteX2" fmla="*/ 3779091 w 3931614"/>
                <a:gd name="connsiteY2" fmla="*/ 0 h 915120"/>
                <a:gd name="connsiteX3" fmla="*/ 3931614 w 3931614"/>
                <a:gd name="connsiteY3" fmla="*/ 152523 h 915120"/>
                <a:gd name="connsiteX4" fmla="*/ 3931614 w 3931614"/>
                <a:gd name="connsiteY4" fmla="*/ 762597 h 915120"/>
                <a:gd name="connsiteX5" fmla="*/ 3779091 w 3931614"/>
                <a:gd name="connsiteY5" fmla="*/ 915120 h 915120"/>
                <a:gd name="connsiteX6" fmla="*/ 152523 w 3931614"/>
                <a:gd name="connsiteY6" fmla="*/ 915120 h 915120"/>
                <a:gd name="connsiteX7" fmla="*/ 0 w 3931614"/>
                <a:gd name="connsiteY7" fmla="*/ 762597 h 915120"/>
                <a:gd name="connsiteX8" fmla="*/ 0 w 3931614"/>
                <a:gd name="connsiteY8" fmla="*/ 152523 h 91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1614" h="915120">
                  <a:moveTo>
                    <a:pt x="0" y="152523"/>
                  </a:moveTo>
                  <a:cubicBezTo>
                    <a:pt x="0" y="68287"/>
                    <a:pt x="68287" y="0"/>
                    <a:pt x="152523" y="0"/>
                  </a:cubicBezTo>
                  <a:lnTo>
                    <a:pt x="3779091" y="0"/>
                  </a:lnTo>
                  <a:cubicBezTo>
                    <a:pt x="3863327" y="0"/>
                    <a:pt x="3931614" y="68287"/>
                    <a:pt x="3931614" y="152523"/>
                  </a:cubicBezTo>
                  <a:lnTo>
                    <a:pt x="3931614" y="762597"/>
                  </a:lnTo>
                  <a:cubicBezTo>
                    <a:pt x="3931614" y="846833"/>
                    <a:pt x="3863327" y="915120"/>
                    <a:pt x="3779091" y="915120"/>
                  </a:cubicBezTo>
                  <a:lnTo>
                    <a:pt x="152523" y="915120"/>
                  </a:lnTo>
                  <a:cubicBezTo>
                    <a:pt x="68287" y="915120"/>
                    <a:pt x="0" y="846833"/>
                    <a:pt x="0" y="762597"/>
                  </a:cubicBezTo>
                  <a:lnTo>
                    <a:pt x="0" y="152523"/>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174" tIns="44672" rIns="155174" bIns="44672" numCol="1" spcCol="1270" anchor="ctr" anchorCtr="0">
              <a:noAutofit/>
            </a:bodyPr>
            <a:lstStyle/>
            <a:p>
              <a:pPr marL="0" lvl="0" indent="0" algn="l" defTabSz="800100">
                <a:lnSpc>
                  <a:spcPct val="90000"/>
                </a:lnSpc>
                <a:spcBef>
                  <a:spcPct val="0"/>
                </a:spcBef>
                <a:spcAft>
                  <a:spcPct val="35000"/>
                </a:spcAft>
                <a:buNone/>
              </a:pPr>
              <a:r>
                <a:rPr lang="zh-CN" altLang="en-US" sz="1800" kern="1200" dirty="0"/>
                <a:t>ISO/IEC 13335-1:2004以及ISO/IEC 27002：2013中将信息安全属性定义为：</a:t>
              </a:r>
            </a:p>
          </p:txBody>
        </p:sp>
      </p:grpSp>
    </p:spTree>
    <p:extLst>
      <p:ext uri="{BB962C8B-B14F-4D97-AF65-F5344CB8AC3E}">
        <p14:creationId xmlns:p14="http://schemas.microsoft.com/office/powerpoint/2010/main" val="2115452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DF39171E-FFFF-4655-B39F-AB6048BB8EF8}"/>
              </a:ext>
            </a:extLst>
          </p:cNvPr>
          <p:cNvSpPr/>
          <p:nvPr/>
        </p:nvSpPr>
        <p:spPr>
          <a:xfrm>
            <a:off x="773166" y="2928718"/>
            <a:ext cx="7759274" cy="369022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10" name="矩形 9"/>
          <p:cNvSpPr/>
          <p:nvPr/>
        </p:nvSpPr>
        <p:spPr>
          <a:xfrm>
            <a:off x="755576" y="2420888"/>
            <a:ext cx="3130665"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5. </a:t>
            </a:r>
            <a:r>
              <a:rPr lang="zh-CN" altLang="zh-CN" b="1" kern="100" dirty="0">
                <a:latin typeface="等线" panose="02010600030101010101" pitchFamily="2" charset="-122"/>
                <a:cs typeface="Times New Roman" panose="02020603050405020304" pitchFamily="18" charset="0"/>
              </a:rPr>
              <a:t>信息安全管理及其内容</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1259632" y="3212976"/>
            <a:ext cx="6804756" cy="3293209"/>
          </a:xfrm>
          <a:prstGeom prst="rect">
            <a:avLst/>
          </a:prstGeom>
        </p:spPr>
        <p:txBody>
          <a:bodyPr wrap="square">
            <a:spAutoFit/>
          </a:bodyPr>
          <a:lstStyle/>
          <a:p>
            <a:pPr marL="285750" indent="-285750">
              <a:spcBef>
                <a:spcPts val="1200"/>
              </a:spcBef>
              <a:buFont typeface="Wingdings" panose="05000000000000000000" pitchFamily="2" charset="2"/>
              <a:buChar char="u"/>
            </a:pPr>
            <a:r>
              <a:rPr lang="zh-CN" altLang="en-US" dirty="0"/>
              <a:t>信息安全管理是通过维护信息的机密性、完整性和可用性等来管理和保护信息资产的一项体制，是对信息安全保障进行指导、规范和管理的一系列活动和过程，包括组织机构、策略、策划、活动、职责、惯例、程序、过程和资源。</a:t>
            </a:r>
            <a:endParaRPr lang="en-US" altLang="zh-CN" dirty="0"/>
          </a:p>
          <a:p>
            <a:pPr marL="285750" indent="-285750">
              <a:spcBef>
                <a:spcPts val="1200"/>
              </a:spcBef>
              <a:buFont typeface="Wingdings" panose="05000000000000000000" pitchFamily="2" charset="2"/>
              <a:buChar char="u"/>
            </a:pPr>
            <a:r>
              <a:rPr lang="zh-CN" altLang="en-US" dirty="0"/>
              <a:t>管理体系一般包括制定信息安全政策、风险评估、控制目标与方式选择、制定规范的操作流程、对员工进行安全意识培训等一系列工作，通过在安全方针策略、组织安全、资产分类与控制、人员安全、物理与环境安全、通信与运营安全、访问控制、系统开发与维护、业务持续性管理、法律法规符合性等众多领域内建立管理控制措施，保证组织信息资产的安全与业务的连续性。</a:t>
            </a:r>
          </a:p>
        </p:txBody>
      </p:sp>
    </p:spTree>
    <p:extLst>
      <p:ext uri="{BB962C8B-B14F-4D97-AF65-F5344CB8AC3E}">
        <p14:creationId xmlns:p14="http://schemas.microsoft.com/office/powerpoint/2010/main" val="3558333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4">
            <a:extLst>
              <a:ext uri="{FF2B5EF4-FFF2-40B4-BE49-F238E27FC236}">
                <a16:creationId xmlns:a16="http://schemas.microsoft.com/office/drawing/2014/main" id="{F6E1EDBC-1928-4C2B-BAF8-FA7369DB7120}"/>
              </a:ext>
            </a:extLst>
          </p:cNvPr>
          <p:cNvSpPr/>
          <p:nvPr/>
        </p:nvSpPr>
        <p:spPr>
          <a:xfrm>
            <a:off x="4427985" y="3140968"/>
            <a:ext cx="4104455" cy="288032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CN" altLang="en-US"/>
          </a:p>
        </p:txBody>
      </p:sp>
      <p:pic>
        <p:nvPicPr>
          <p:cNvPr id="3074" name="Picture 2" descr="https://ss0.bdstatic.com/70cFuHSh_Q1YnxGkpoWK1HF6hhy/it/u=2511490232,2062023270&amp;fm=11&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7560" r="10794"/>
          <a:stretch/>
        </p:blipFill>
        <p:spPr bwMode="auto">
          <a:xfrm>
            <a:off x="107504" y="3429000"/>
            <a:ext cx="3888432" cy="305752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1.1.1</a:t>
            </a:r>
            <a:r>
              <a:rPr lang="zh-CN" altLang="en-US" dirty="0"/>
              <a:t> 信息安全管理的内涵</a:t>
            </a:r>
          </a:p>
        </p:txBody>
      </p:sp>
      <p:sp>
        <p:nvSpPr>
          <p:cNvPr id="11" name="矩形 10"/>
          <p:cNvSpPr/>
          <p:nvPr/>
        </p:nvSpPr>
        <p:spPr>
          <a:xfrm>
            <a:off x="827584" y="2523184"/>
            <a:ext cx="3363100" cy="507831"/>
          </a:xfrm>
          <a:prstGeom prst="rect">
            <a:avLst/>
          </a:prstGeom>
        </p:spPr>
        <p:txBody>
          <a:bodyPr wrap="none">
            <a:spAutoFit/>
          </a:bodyPr>
          <a:lstStyle/>
          <a:p>
            <a:pPr indent="267970" algn="just">
              <a:lnSpc>
                <a:spcPct val="150000"/>
              </a:lnSpc>
              <a:spcAft>
                <a:spcPts val="0"/>
              </a:spcAft>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zh-CN" altLang="zh-CN" b="1" kern="100" dirty="0">
                <a:latin typeface="等线" panose="02010600030101010101" pitchFamily="2" charset="-122"/>
                <a:cs typeface="Times New Roman" panose="02020603050405020304" pitchFamily="18" charset="0"/>
              </a:rPr>
              <a:t>木桶原理与信息安全管理</a:t>
            </a:r>
            <a:endParaRPr lang="zh-CN" altLang="zh-CN"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矩形 3"/>
          <p:cNvSpPr/>
          <p:nvPr/>
        </p:nvSpPr>
        <p:spPr>
          <a:xfrm>
            <a:off x="4716016" y="3424456"/>
            <a:ext cx="3528392" cy="2308324"/>
          </a:xfrm>
          <a:prstGeom prst="rect">
            <a:avLst/>
          </a:prstGeom>
        </p:spPr>
        <p:txBody>
          <a:bodyPr wrap="square">
            <a:spAutoFit/>
          </a:bodyPr>
          <a:lstStyle/>
          <a:p>
            <a:pPr algn="just"/>
            <a:r>
              <a:rPr lang="zh-CN" altLang="en-US" dirty="0"/>
              <a:t>信息安全是一个多层面、多因素、综合且动态的过程。实现信息安全的建设是一项系统工程，需要在信息系统的各个环节进行统一的综合考虑、规划和构架，并要兼顾组织内外不断发生的变化，任何环节上的安全缺陷都会对系统造成威胁。</a:t>
            </a:r>
          </a:p>
        </p:txBody>
      </p:sp>
    </p:spTree>
    <p:extLst>
      <p:ext uri="{BB962C8B-B14F-4D97-AF65-F5344CB8AC3E}">
        <p14:creationId xmlns:p14="http://schemas.microsoft.com/office/powerpoint/2010/main" val="31168936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a:t>
            </a:r>
            <a:r>
              <a:rPr lang="zh-CN" altLang="en-US" dirty="0"/>
              <a:t> 信息安全管理概述</a:t>
            </a:r>
          </a:p>
        </p:txBody>
      </p:sp>
      <p:sp>
        <p:nvSpPr>
          <p:cNvPr id="3" name="内容占位符 2"/>
          <p:cNvSpPr>
            <a:spLocks noGrp="1"/>
          </p:cNvSpPr>
          <p:nvPr>
            <p:ph idx="1"/>
          </p:nvPr>
        </p:nvSpPr>
        <p:spPr>
          <a:xfrm>
            <a:off x="457200" y="1935480"/>
            <a:ext cx="8229600" cy="596223"/>
          </a:xfrm>
        </p:spPr>
        <p:txBody>
          <a:bodyPr/>
          <a:lstStyle/>
          <a:p>
            <a:pPr marL="0" indent="0">
              <a:buNone/>
            </a:pPr>
            <a:r>
              <a:rPr lang="en-US" altLang="zh-CN" dirty="0"/>
              <a:t>1.1.2</a:t>
            </a:r>
            <a:r>
              <a:rPr lang="zh-CN" altLang="en-US" dirty="0"/>
              <a:t> 信息安全管理体系模型</a:t>
            </a:r>
          </a:p>
        </p:txBody>
      </p:sp>
      <p:sp>
        <p:nvSpPr>
          <p:cNvPr id="4" name="矩形 3"/>
          <p:cNvSpPr/>
          <p:nvPr/>
        </p:nvSpPr>
        <p:spPr>
          <a:xfrm>
            <a:off x="827583" y="2531703"/>
            <a:ext cx="2548775"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1.</a:t>
            </a:r>
            <a:r>
              <a:rPr lang="zh-CN" altLang="zh-CN" kern="100" dirty="0">
                <a:latin typeface="+mn-ea"/>
                <a:cs typeface="Times New Roman" panose="02020603050405020304" pitchFamily="18" charset="0"/>
              </a:rPr>
              <a:t>信息安全管理体系</a:t>
            </a:r>
          </a:p>
        </p:txBody>
      </p:sp>
      <p:sp>
        <p:nvSpPr>
          <p:cNvPr id="5" name="矩形 4"/>
          <p:cNvSpPr/>
          <p:nvPr/>
        </p:nvSpPr>
        <p:spPr>
          <a:xfrm>
            <a:off x="827583" y="3127926"/>
            <a:ext cx="1622239"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2.PDCA</a:t>
            </a:r>
            <a:r>
              <a:rPr lang="zh-CN" altLang="zh-CN" kern="100" dirty="0">
                <a:latin typeface="+mn-ea"/>
                <a:cs typeface="Times New Roman" panose="02020603050405020304" pitchFamily="18" charset="0"/>
              </a:rPr>
              <a:t>模型</a:t>
            </a:r>
          </a:p>
        </p:txBody>
      </p:sp>
      <p:sp>
        <p:nvSpPr>
          <p:cNvPr id="12" name="矩形 11"/>
          <p:cNvSpPr/>
          <p:nvPr/>
        </p:nvSpPr>
        <p:spPr>
          <a:xfrm>
            <a:off x="827583" y="3724149"/>
            <a:ext cx="4175823"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3.</a:t>
            </a:r>
            <a:r>
              <a:rPr lang="zh-CN" altLang="zh-CN" kern="100" dirty="0">
                <a:latin typeface="+mn-ea"/>
                <a:cs typeface="Times New Roman" panose="02020603050405020304" pitchFamily="18" charset="0"/>
              </a:rPr>
              <a:t>建立信息安全管理体系的流程概述</a:t>
            </a:r>
          </a:p>
        </p:txBody>
      </p:sp>
      <p:sp>
        <p:nvSpPr>
          <p:cNvPr id="13" name="矩形 12"/>
          <p:cNvSpPr/>
          <p:nvPr/>
        </p:nvSpPr>
        <p:spPr>
          <a:xfrm>
            <a:off x="827583" y="4320372"/>
            <a:ext cx="1857881"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4.ISMS</a:t>
            </a:r>
            <a:r>
              <a:rPr lang="zh-CN" altLang="zh-CN" kern="100" dirty="0">
                <a:latin typeface="+mn-ea"/>
                <a:cs typeface="Times New Roman" panose="02020603050405020304" pitchFamily="18" charset="0"/>
              </a:rPr>
              <a:t>与</a:t>
            </a:r>
            <a:r>
              <a:rPr lang="en-US" altLang="zh-CN" kern="100" dirty="0">
                <a:latin typeface="+mn-ea"/>
                <a:cs typeface="Times New Roman" panose="02020603050405020304" pitchFamily="18" charset="0"/>
              </a:rPr>
              <a:t>PDCA</a:t>
            </a:r>
            <a:endParaRPr lang="zh-CN" altLang="zh-CN" kern="100" dirty="0">
              <a:latin typeface="+mn-ea"/>
              <a:cs typeface="Times New Roman" panose="02020603050405020304" pitchFamily="18" charset="0"/>
            </a:endParaRPr>
          </a:p>
        </p:txBody>
      </p:sp>
      <p:sp>
        <p:nvSpPr>
          <p:cNvPr id="14" name="矩形 13"/>
          <p:cNvSpPr/>
          <p:nvPr/>
        </p:nvSpPr>
        <p:spPr>
          <a:xfrm>
            <a:off x="827583" y="4916595"/>
            <a:ext cx="3252493" cy="442878"/>
          </a:xfrm>
          <a:prstGeom prst="rect">
            <a:avLst/>
          </a:prstGeom>
        </p:spPr>
        <p:txBody>
          <a:bodyPr wrap="none">
            <a:spAutoFit/>
          </a:bodyPr>
          <a:lstStyle/>
          <a:p>
            <a:pPr indent="267970" algn="just">
              <a:lnSpc>
                <a:spcPct val="150000"/>
              </a:lnSpc>
              <a:spcAft>
                <a:spcPts val="0"/>
              </a:spcAft>
            </a:pPr>
            <a:r>
              <a:rPr lang="en-US" altLang="zh-CN" kern="100" dirty="0">
                <a:latin typeface="+mn-ea"/>
                <a:cs typeface="Times New Roman" panose="02020603050405020304" pitchFamily="18" charset="0"/>
              </a:rPr>
              <a:t>5.ISMS</a:t>
            </a:r>
            <a:r>
              <a:rPr lang="zh-CN" altLang="zh-CN" kern="100" dirty="0">
                <a:latin typeface="+mn-ea"/>
                <a:cs typeface="Times New Roman" panose="02020603050405020304" pitchFamily="18" charset="0"/>
              </a:rPr>
              <a:t>的</a:t>
            </a:r>
            <a:r>
              <a:rPr lang="en-US" altLang="zh-CN" kern="100" dirty="0">
                <a:latin typeface="+mn-ea"/>
                <a:cs typeface="Times New Roman" panose="02020603050405020304" pitchFamily="18" charset="0"/>
              </a:rPr>
              <a:t>PDCA</a:t>
            </a:r>
            <a:r>
              <a:rPr lang="zh-CN" altLang="zh-CN" kern="100" dirty="0">
                <a:latin typeface="+mn-ea"/>
                <a:cs typeface="Times New Roman" panose="02020603050405020304" pitchFamily="18" charset="0"/>
              </a:rPr>
              <a:t>各阶段的特点</a:t>
            </a:r>
          </a:p>
        </p:txBody>
      </p:sp>
    </p:spTree>
    <p:extLst>
      <p:ext uri="{BB962C8B-B14F-4D97-AF65-F5344CB8AC3E}">
        <p14:creationId xmlns:p14="http://schemas.microsoft.com/office/powerpoint/2010/main" val="1217694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513</TotalTime>
  <Words>3878</Words>
  <Application>Microsoft Office PowerPoint</Application>
  <PresentationFormat>全屏显示(4:3)</PresentationFormat>
  <Paragraphs>307</Paragraphs>
  <Slides>43</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等线</vt:lpstr>
      <vt:lpstr>隶书</vt:lpstr>
      <vt:lpstr>宋体</vt:lpstr>
      <vt:lpstr>Calibri</vt:lpstr>
      <vt:lpstr>Constantia</vt:lpstr>
      <vt:lpstr>Times New Roman</vt:lpstr>
      <vt:lpstr>Wingdings</vt:lpstr>
      <vt:lpstr>Wingdings 2</vt:lpstr>
      <vt:lpstr>流畅</vt:lpstr>
      <vt:lpstr>第1章引论</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1.1 信息安全管理概述</vt:lpstr>
      <vt:lpstr>1.2 网络安全等级保护制度概述</vt:lpstr>
      <vt:lpstr>1.2 网络安全等级保护制度概述</vt:lpstr>
      <vt:lpstr>1.2 网络安全等级保护制度概述</vt:lpstr>
      <vt:lpstr>1.3 信息安全管理体系        与网络安全等级保护制度</vt:lpstr>
      <vt:lpstr>1.4 信息安全管理体系与        网络安全等级保护制度的发展</vt:lpstr>
      <vt:lpstr>1.4 信息安全管理体系与        网络安全等级保护制度的发展</vt:lpstr>
      <vt:lpstr>1.5 国内外相关标准</vt:lpstr>
      <vt:lpstr>1.5 国内外相关标准</vt:lpstr>
      <vt:lpstr>1.5 国内外相关标准</vt:lpstr>
      <vt:lpstr>1.5 国内外相关标准</vt:lpstr>
      <vt:lpstr>1.6 相关工具</vt:lpstr>
      <vt:lpstr>思考题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信息安全管理与风险评估</dc:title>
  <dc:subject>第2章 信息安全管理的主要内容</dc:subject>
  <dc:creator>赵刚 北京信息科技大学</dc:creator>
  <cp:lastModifiedBy>赵刚</cp:lastModifiedBy>
  <cp:revision>133</cp:revision>
  <dcterms:created xsi:type="dcterms:W3CDTF">2013-09-24T12:39:20Z</dcterms:created>
  <dcterms:modified xsi:type="dcterms:W3CDTF">2020-11-06T05:27:09Z</dcterms:modified>
</cp:coreProperties>
</file>